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275" r:id="rId3"/>
    <p:sldId id="279" r:id="rId4"/>
    <p:sldId id="280" r:id="rId5"/>
    <p:sldId id="271" r:id="rId6"/>
    <p:sldId id="274" r:id="rId7"/>
    <p:sldId id="302" r:id="rId8"/>
    <p:sldId id="276" r:id="rId9"/>
    <p:sldId id="282" r:id="rId10"/>
    <p:sldId id="307" r:id="rId11"/>
    <p:sldId id="315" r:id="rId12"/>
    <p:sldId id="285" r:id="rId13"/>
    <p:sldId id="287" r:id="rId14"/>
    <p:sldId id="308" r:id="rId15"/>
    <p:sldId id="312" r:id="rId16"/>
    <p:sldId id="288" r:id="rId17"/>
    <p:sldId id="309" r:id="rId18"/>
    <p:sldId id="291" r:id="rId19"/>
    <p:sldId id="292" r:id="rId20"/>
    <p:sldId id="293" r:id="rId21"/>
    <p:sldId id="303" r:id="rId22"/>
    <p:sldId id="311" r:id="rId23"/>
    <p:sldId id="305" r:id="rId24"/>
    <p:sldId id="306" r:id="rId25"/>
    <p:sldId id="294" r:id="rId26"/>
    <p:sldId id="296" r:id="rId27"/>
    <p:sldId id="297" r:id="rId28"/>
    <p:sldId id="313" r:id="rId29"/>
    <p:sldId id="298" r:id="rId30"/>
    <p:sldId id="314" r:id="rId31"/>
    <p:sldId id="299" r:id="rId32"/>
    <p:sldId id="300" r:id="rId33"/>
    <p:sldId id="310" r:id="rId34"/>
    <p:sldId id="301" r:id="rId35"/>
    <p:sldId id="278" r:id="rId36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62" autoAdjust="0"/>
  </p:normalViewPr>
  <p:slideViewPr>
    <p:cSldViewPr>
      <p:cViewPr>
        <p:scale>
          <a:sx n="70" d="100"/>
          <a:sy n="70" d="100"/>
        </p:scale>
        <p:origin x="-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35" cy="497680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981" y="0"/>
            <a:ext cx="2972435" cy="497680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8B3A2006-CFF4-481F-8C14-BFEBB2431350}" type="datetimeFigureOut">
              <a:rPr lang="de-DE" smtClean="0"/>
              <a:pPr/>
              <a:t>09.01.2016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429"/>
            <a:ext cx="2972435" cy="497679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981" y="9446429"/>
            <a:ext cx="2972435" cy="497679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326DD0FE-8F96-4374-B7CA-F507440E5B1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6013" tIns="48007" rIns="96013" bIns="480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6013" tIns="48007" rIns="96013" bIns="480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F4FD00-74D8-436A-B5F8-CDAB4206B7F2}" type="datetimeFigureOut">
              <a:rPr lang="de-DE"/>
              <a:pPr>
                <a:defRPr/>
              </a:pPr>
              <a:t>09.01.2016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7" rIns="96013" bIns="4800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6013" tIns="48007" rIns="96013" bIns="48007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6013" tIns="48007" rIns="96013" bIns="480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6013" tIns="48007" rIns="96013" bIns="480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1EB66A-D86F-450B-A471-EBCFDA10C6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1"/>
          <p:cNvSpPr txBox="1">
            <a:spLocks noGrp="1" noChangeArrowheads="1"/>
          </p:cNvSpPr>
          <p:nvPr/>
        </p:nvSpPr>
        <p:spPr bwMode="auto">
          <a:xfrm>
            <a:off x="3884464" y="9447402"/>
            <a:ext cx="2972004" cy="49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009" tIns="48004" rIns="96009" bIns="48004" anchor="b"/>
          <a:lstStyle/>
          <a:p>
            <a:pPr algn="r" defTabSz="960201" hangingPunct="0">
              <a:tabLst>
                <a:tab pos="749389" algn="l"/>
                <a:tab pos="1500315" algn="l"/>
                <a:tab pos="2249703" algn="l"/>
                <a:tab pos="3000630" algn="l"/>
              </a:tabLst>
            </a:pPr>
            <a:fld id="{D5E52C08-10C9-4C06-ACC4-176889FDE07A}" type="slidenum">
              <a:rPr lang="en-US" sz="1200">
                <a:solidFill>
                  <a:srgbClr val="000000"/>
                </a:solidFill>
              </a:rPr>
              <a:pPr algn="r" defTabSz="960201" hangingPunct="0">
                <a:tabLst>
                  <a:tab pos="749389" algn="l"/>
                  <a:tab pos="1500315" algn="l"/>
                  <a:tab pos="2249703" algn="l"/>
                  <a:tab pos="3000630" algn="l"/>
                </a:tabLst>
              </a:pPr>
              <a:t>12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9325" y="747713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2" y="4725244"/>
            <a:ext cx="5008548" cy="4453729"/>
          </a:xfrm>
          <a:noFill/>
        </p:spPr>
        <p:txBody>
          <a:bodyPr wrap="none" lIns="96009" tIns="48004" rIns="96009" bIns="48004" numCol="1" anchor="ctr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Ich möchte dieses Thema mit einer Frage an Sie beenden: Was haben folgende RI Präsidenten gemeinsam: </a:t>
            </a:r>
            <a:r>
              <a:rPr lang="de-DE" dirty="0" err="1" smtClean="0"/>
              <a:t>Kalyan</a:t>
            </a:r>
            <a:r>
              <a:rPr lang="de-DE" dirty="0" smtClean="0"/>
              <a:t> Banerjee, </a:t>
            </a:r>
            <a:r>
              <a:rPr lang="de-DE" dirty="0" err="1" smtClean="0"/>
              <a:t>Sakuji</a:t>
            </a:r>
            <a:r>
              <a:rPr lang="de-DE" dirty="0" smtClean="0"/>
              <a:t> Tanaka, Glenn </a:t>
            </a:r>
            <a:r>
              <a:rPr lang="de-DE" dirty="0" err="1" smtClean="0"/>
              <a:t>Estess</a:t>
            </a:r>
            <a:r>
              <a:rPr lang="de-DE" dirty="0" smtClean="0"/>
              <a:t> Sr., Frank J. </a:t>
            </a:r>
            <a:r>
              <a:rPr lang="de-DE" dirty="0" err="1" smtClean="0"/>
              <a:t>Devlyn</a:t>
            </a:r>
            <a:r>
              <a:rPr lang="de-DE" dirty="0" smtClean="0"/>
              <a:t> und Luis Vicente </a:t>
            </a:r>
            <a:r>
              <a:rPr lang="de-DE" dirty="0" err="1" smtClean="0"/>
              <a:t>Giay</a:t>
            </a:r>
            <a:r>
              <a:rPr lang="de-DE" dirty="0" smtClean="0"/>
              <a:t>? Sie alle - und zehn weitere in den letzten 30 Jahren -  traten Rotary im jungen Alter bei – zwischen Anfang 20 und Mitte 30.  ein zielgebendes Beispiel für uns alle. Die nächste Frage muss daher lauten: Wie können Rotary Clubs weltweit sagen, ein potenzielles Mitglied sei „zu jung“ für Rotary? (Eva </a:t>
            </a:r>
            <a:r>
              <a:rPr lang="de-DE" dirty="0" err="1" smtClean="0"/>
              <a:t>Brodehl</a:t>
            </a:r>
            <a:r>
              <a:rPr lang="de-DE" dirty="0" smtClean="0"/>
              <a:t>, Beraterin, Ausschuss für Mitgliedschaftsentwicklung und –</a:t>
            </a:r>
            <a:r>
              <a:rPr lang="de-DE" dirty="0" err="1" smtClean="0"/>
              <a:t>bindung</a:t>
            </a:r>
            <a:r>
              <a:rPr lang="de-DE" dirty="0" smtClean="0"/>
              <a:t>)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 descr="C:\Christoph\ROTARY\Schmuckfolie_FINAL.jpg"/>
          <p:cNvPicPr>
            <a:picLocks noChangeAspect="1" noChangeArrowheads="1"/>
          </p:cNvPicPr>
          <p:nvPr userDrawn="1"/>
        </p:nvPicPr>
        <p:blipFill>
          <a:blip r:embed="rId2" cstate="print"/>
          <a:srcRect l="1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28662" y="1285860"/>
            <a:ext cx="6500832" cy="2714629"/>
          </a:xfrm>
        </p:spPr>
        <p:txBody>
          <a:bodyPr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06.04.2010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5025-51BE-414A-9EEB-109EAB5C74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02.03.2012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2E6E"/>
                </a:solidFill>
              </a:defRPr>
            </a:lvl1pPr>
          </a:lstStyle>
          <a:p>
            <a:pPr>
              <a:defRPr/>
            </a:pPr>
            <a:fld id="{18CD6218-79CA-491D-BCE9-52B27F1C5B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15E5-819E-4DD0-A68A-D913FF383529}" type="datetimeFigureOut">
              <a:rPr lang="de-AT" smtClean="0"/>
              <a:pPr/>
              <a:t>09.01.2016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5E69-7FA4-4602-9659-AC4330B6E08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9438911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02.03.2012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E6E"/>
                </a:solidFill>
              </a:defRPr>
            </a:lvl1pPr>
          </a:lstStyle>
          <a:p>
            <a:pPr>
              <a:defRPr/>
            </a:pPr>
            <a:fld id="{86D31F12-D852-4A8C-AE80-63D010F5E6C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E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02.03.2012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E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DGE Herbert Ederer Distrikt 1910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E6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3704D5-FA95-49C3-A6D9-E876E76CB0C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0" name="Grafik 9" descr="C:\Christoph\ROTARY\Header_FINAL.jpg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5536"/>
            <a:ext cx="889317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Grafik 10" descr="C:\Christoph\ROTARY\Linie_lang_FINAL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6643688"/>
            <a:ext cx="8982075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0" y="214313"/>
            <a:ext cx="7358063" cy="50006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2E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de-DE" dirty="0">
              <a:ea typeface="+mj-ea"/>
            </a:endParaRPr>
          </a:p>
        </p:txBody>
      </p:sp>
      <p:sp>
        <p:nvSpPr>
          <p:cNvPr id="1033" name="Titelplatzhalt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4295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PETS / SETS 2013 in </a:t>
            </a:r>
            <a:r>
              <a:rPr lang="de-DE" dirty="0" err="1" smtClean="0"/>
              <a:t>Seggauberg</a:t>
            </a:r>
            <a:endParaRPr lang="de-DE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>
    <p:wipe dir="r"/>
  </p:transition>
  <p:hf hdr="0" ftr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002E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2E6E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1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7920880" cy="47355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de-DE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de-DE" sz="40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de-DE" sz="4800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Gerhard Hellmann</a:t>
            </a:r>
          </a:p>
          <a:p>
            <a:pPr algn="ctr">
              <a:buNone/>
            </a:pPr>
            <a:r>
              <a:rPr lang="de-DE" sz="3200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Distrikt Governor 2015/16</a:t>
            </a:r>
            <a:endParaRPr lang="de-DE" sz="4000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algn="ctr">
              <a:buNone/>
            </a:pPr>
            <a:r>
              <a:rPr lang="de-DE" sz="4000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Distrikt 1910</a:t>
            </a:r>
            <a:r>
              <a:rPr lang="de-DE" sz="4800" dirty="0" smtClean="0">
                <a:solidFill>
                  <a:srgbClr val="002E6E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de-DE" sz="4800" dirty="0" smtClean="0">
                <a:solidFill>
                  <a:srgbClr val="002E6E"/>
                </a:solidFill>
                <a:latin typeface="Arial" charset="0"/>
                <a:ea typeface="+mj-ea"/>
                <a:cs typeface="Arial" charset="0"/>
              </a:rPr>
            </a:br>
            <a:endParaRPr lang="de-DE" sz="4800" dirty="0" smtClean="0">
              <a:solidFill>
                <a:srgbClr val="002E6E"/>
              </a:solidFill>
              <a:latin typeface="Arial" charset="0"/>
              <a:ea typeface="+mj-ea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de-DE" sz="3200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de-DE" sz="3200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de-DE" sz="32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3" descr="C:\Daten\Eigene Dateien\Rotary\Logo-neu-Rotar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76996"/>
            <a:ext cx="3888432" cy="1461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273050" indent="0" algn="ctr">
              <a:lnSpc>
                <a:spcPct val="150000"/>
              </a:lnSpc>
              <a:spcBef>
                <a:spcPct val="0"/>
              </a:spcBef>
              <a:tabLst>
                <a:tab pos="355600" algn="l"/>
              </a:tabLst>
            </a:pPr>
            <a:r>
              <a:rPr lang="de-DE" sz="40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Vorhaben:</a:t>
            </a:r>
          </a:p>
          <a:p>
            <a:pPr marL="1160463" indent="-355600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de-DE" sz="28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Smartphone Anwendung für Jugend</a:t>
            </a:r>
          </a:p>
          <a:p>
            <a:pPr marL="1160463" indent="-355600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de-DE" sz="28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Gemeinsamer Verein (beide DG)</a:t>
            </a:r>
          </a:p>
          <a:p>
            <a:pPr marL="1160463" indent="-355600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de-DE" sz="28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Schwerpunkt </a:t>
            </a:r>
            <a:r>
              <a:rPr lang="de-DE" sz="2800" dirty="0" err="1" smtClean="0">
                <a:solidFill>
                  <a:srgbClr val="002E6E"/>
                </a:solidFill>
                <a:latin typeface="Arial" charset="0"/>
                <a:cs typeface="Arial" charset="0"/>
              </a:rPr>
              <a:t>Interact</a:t>
            </a:r>
            <a:r>
              <a:rPr lang="de-DE" sz="28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 und </a:t>
            </a:r>
            <a:r>
              <a:rPr lang="de-DE" sz="2800" dirty="0" err="1" smtClean="0">
                <a:solidFill>
                  <a:srgbClr val="002E6E"/>
                </a:solidFill>
                <a:latin typeface="Arial" charset="0"/>
                <a:cs typeface="Arial" charset="0"/>
              </a:rPr>
              <a:t>Rotaract</a:t>
            </a:r>
            <a:endParaRPr lang="de-DE" sz="2800" dirty="0" smtClean="0">
              <a:solidFill>
                <a:srgbClr val="002E6E"/>
              </a:solidFill>
              <a:latin typeface="Arial" charset="0"/>
              <a:cs typeface="Arial" charset="0"/>
            </a:endParaRPr>
          </a:p>
          <a:p>
            <a:pPr marL="1160463" indent="-355600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de-DE" sz="28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Kostenteilung</a:t>
            </a:r>
          </a:p>
          <a:p>
            <a:pPr marL="1160463" indent="-355600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de-DE" sz="28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Jugenddienstleitertagung</a:t>
            </a:r>
          </a:p>
          <a:p>
            <a:pPr marL="1160463" indent="-355600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tabLst>
                <a:tab pos="355600" algn="l"/>
              </a:tabLst>
            </a:pPr>
            <a:r>
              <a:rPr lang="de-DE" sz="28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Aktivitäten</a:t>
            </a:r>
          </a:p>
          <a:p>
            <a:pPr marL="1160463" indent="-355600">
              <a:lnSpc>
                <a:spcPct val="150000"/>
              </a:lnSpc>
              <a:spcBef>
                <a:spcPct val="0"/>
              </a:spcBef>
              <a:buBlip>
                <a:blip r:embed="rId2"/>
              </a:buBlip>
              <a:tabLst>
                <a:tab pos="355600" algn="l"/>
              </a:tabLst>
            </a:pPr>
            <a:endParaRPr lang="de-DE" sz="2800" dirty="0" smtClean="0">
              <a:solidFill>
                <a:srgbClr val="002E6E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D6218-79CA-491D-BCE9-52B27F1C5B0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8393"/>
            <a:ext cx="864096" cy="580129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83568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de-DE" sz="4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Schwerpunkt Jugend</a:t>
            </a:r>
            <a:endParaRPr lang="de-DE" sz="4400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13" name="Picture 2" descr="http://www.rotary6400.org/assets/graphics/09-10/interact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844824"/>
            <a:ext cx="1563022" cy="1560299"/>
          </a:xfrm>
          <a:prstGeom prst="rect">
            <a:avLst/>
          </a:prstGeom>
          <a:noFill/>
        </p:spPr>
      </p:pic>
      <p:pic>
        <p:nvPicPr>
          <p:cNvPr id="14" name="Picture 4" descr="https://racerlangen.files.wordpress.com/2013/10/rotaract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429000"/>
            <a:ext cx="1702597" cy="1578929"/>
          </a:xfrm>
          <a:prstGeom prst="rect">
            <a:avLst/>
          </a:prstGeom>
          <a:noFill/>
        </p:spPr>
      </p:pic>
      <p:pic>
        <p:nvPicPr>
          <p:cNvPr id="10" name="Picture 6" descr="http://www.rotary1860.net/rotex1860/bilder/Logo_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085184"/>
            <a:ext cx="1446486" cy="1403091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2699792" y="5517232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3513" algn="l"/>
              </a:tabLst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</a:t>
            </a:r>
            <a:r>
              <a:rPr lang="de-DE" sz="2800" b="1" dirty="0" smtClean="0">
                <a:solidFill>
                  <a:srgbClr val="002E6E"/>
                </a:solidFill>
              </a:rPr>
              <a:t>: 	Mehr einbinden</a:t>
            </a:r>
            <a:endParaRPr lang="de-DE" sz="2800" b="1" dirty="0">
              <a:solidFill>
                <a:srgbClr val="002E6E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20801424">
            <a:off x="493924" y="515223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ROTEX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699792" y="1844825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3513" algn="l"/>
              </a:tabLst>
            </a:pPr>
            <a:r>
              <a:rPr lang="de-DE" sz="25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Derzeit</a:t>
            </a:r>
            <a:r>
              <a:rPr lang="de-DE" sz="2500" b="1" dirty="0" smtClean="0"/>
              <a:t> :	</a:t>
            </a:r>
            <a:r>
              <a:rPr lang="de-DE" sz="2500" b="1" dirty="0" smtClean="0">
                <a:solidFill>
                  <a:srgbClr val="002E6E"/>
                </a:solidFill>
              </a:rPr>
              <a:t>7 </a:t>
            </a:r>
            <a:r>
              <a:rPr lang="de-DE" sz="2500" b="1" dirty="0" err="1" smtClean="0">
                <a:solidFill>
                  <a:srgbClr val="002E6E"/>
                </a:solidFill>
              </a:rPr>
              <a:t>Interact</a:t>
            </a:r>
            <a:r>
              <a:rPr lang="de-DE" sz="2500" b="1" dirty="0" smtClean="0">
                <a:solidFill>
                  <a:srgbClr val="002E6E"/>
                </a:solidFill>
              </a:rPr>
              <a:t> in A 200</a:t>
            </a:r>
          </a:p>
          <a:p>
            <a:pPr>
              <a:tabLst>
                <a:tab pos="1433513" algn="l"/>
              </a:tabLst>
            </a:pPr>
            <a:r>
              <a:rPr lang="de-DE" sz="2500" b="1" dirty="0" smtClean="0">
                <a:solidFill>
                  <a:srgbClr val="002E6E"/>
                </a:solidFill>
              </a:rPr>
              <a:t>              	3 </a:t>
            </a:r>
            <a:r>
              <a:rPr lang="de-DE" sz="2500" b="1" dirty="0" err="1" smtClean="0">
                <a:solidFill>
                  <a:srgbClr val="002E6E"/>
                </a:solidFill>
              </a:rPr>
              <a:t>Interact</a:t>
            </a:r>
            <a:r>
              <a:rPr lang="de-DE" sz="2500" b="1" dirty="0" smtClean="0">
                <a:solidFill>
                  <a:srgbClr val="002E6E"/>
                </a:solidFill>
              </a:rPr>
              <a:t> in </a:t>
            </a:r>
            <a:r>
              <a:rPr lang="de-DE" sz="2500" b="1" dirty="0" err="1" smtClean="0">
                <a:solidFill>
                  <a:srgbClr val="002E6E"/>
                </a:solidFill>
              </a:rPr>
              <a:t>BiH</a:t>
            </a:r>
            <a:r>
              <a:rPr lang="de-DE" sz="2500" b="1" dirty="0" smtClean="0">
                <a:solidFill>
                  <a:srgbClr val="002E6E"/>
                </a:solidFill>
              </a:rPr>
              <a:t> 50</a:t>
            </a:r>
          </a:p>
          <a:p>
            <a:pPr>
              <a:tabLst>
                <a:tab pos="1433513" algn="l"/>
              </a:tabLst>
            </a:pPr>
            <a:r>
              <a:rPr lang="de-DE" sz="25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</a:t>
            </a:r>
            <a:r>
              <a:rPr lang="de-DE" sz="2500" b="1" dirty="0" smtClean="0">
                <a:solidFill>
                  <a:srgbClr val="002E6E"/>
                </a:solidFill>
              </a:rPr>
              <a:t>:	+ </a:t>
            </a:r>
            <a:r>
              <a:rPr lang="de-DE" sz="2500" b="1" dirty="0">
                <a:solidFill>
                  <a:srgbClr val="002E6E"/>
                </a:solidFill>
              </a:rPr>
              <a:t>2</a:t>
            </a:r>
            <a:r>
              <a:rPr lang="de-DE" sz="2500" b="1" dirty="0" smtClean="0">
                <a:solidFill>
                  <a:srgbClr val="002E6E"/>
                </a:solidFill>
              </a:rPr>
              <a:t> in A – </a:t>
            </a:r>
            <a:r>
              <a:rPr lang="de-DE" sz="2500" b="1" dirty="0" err="1" smtClean="0">
                <a:solidFill>
                  <a:srgbClr val="002E6E"/>
                </a:solidFill>
              </a:rPr>
              <a:t>Weiz</a:t>
            </a:r>
            <a:r>
              <a:rPr lang="de-DE" sz="2500" b="1" dirty="0" smtClean="0">
                <a:solidFill>
                  <a:srgbClr val="002E6E"/>
                </a:solidFill>
              </a:rPr>
              <a:t>, Vienna City</a:t>
            </a:r>
          </a:p>
          <a:p>
            <a:pPr>
              <a:tabLst>
                <a:tab pos="1433513" algn="l"/>
              </a:tabLst>
            </a:pPr>
            <a:r>
              <a:rPr lang="de-DE" sz="2500" b="1" dirty="0" smtClean="0">
                <a:solidFill>
                  <a:srgbClr val="002E6E"/>
                </a:solidFill>
              </a:rPr>
              <a:t>	+ 2 in BiH – Srebrenica, Tuzla 99</a:t>
            </a:r>
            <a:endParaRPr lang="de-DE" sz="2500" b="1" dirty="0">
              <a:solidFill>
                <a:srgbClr val="002E6E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699792" y="3717032"/>
            <a:ext cx="6444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3513" algn="l"/>
              </a:tabLst>
            </a:pPr>
            <a:r>
              <a:rPr lang="de-DE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Derzeit</a:t>
            </a:r>
            <a:r>
              <a:rPr lang="de-DE" sz="2600" b="1" dirty="0" smtClean="0"/>
              <a:t> :    </a:t>
            </a:r>
            <a:r>
              <a:rPr lang="de-DE" sz="2600" b="1" dirty="0" smtClean="0">
                <a:solidFill>
                  <a:srgbClr val="002E6E"/>
                </a:solidFill>
              </a:rPr>
              <a:t>20 Rotaract in A</a:t>
            </a:r>
          </a:p>
          <a:p>
            <a:pPr>
              <a:tabLst>
                <a:tab pos="1433513" algn="l"/>
              </a:tabLst>
            </a:pPr>
            <a:r>
              <a:rPr lang="de-DE" sz="2600" b="1" dirty="0" smtClean="0">
                <a:solidFill>
                  <a:srgbClr val="002E6E"/>
                </a:solidFill>
              </a:rPr>
              <a:t>	</a:t>
            </a:r>
            <a:r>
              <a:rPr lang="de-DE" sz="2600" b="1" dirty="0">
                <a:solidFill>
                  <a:srgbClr val="002E6E"/>
                </a:solidFill>
              </a:rPr>
              <a:t> </a:t>
            </a:r>
            <a:r>
              <a:rPr lang="de-DE" sz="2600" b="1" dirty="0" smtClean="0">
                <a:solidFill>
                  <a:srgbClr val="002E6E"/>
                </a:solidFill>
              </a:rPr>
              <a:t>    8 Rotaract in BiH </a:t>
            </a:r>
          </a:p>
          <a:p>
            <a:pPr>
              <a:tabLst>
                <a:tab pos="1433513" algn="l"/>
              </a:tabLst>
            </a:pPr>
            <a:r>
              <a:rPr lang="de-DE" sz="2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</a:t>
            </a:r>
            <a:r>
              <a:rPr lang="de-DE" sz="2600" b="1" dirty="0" smtClean="0">
                <a:solidFill>
                  <a:srgbClr val="002E6E"/>
                </a:solidFill>
              </a:rPr>
              <a:t>: 	  + 2 in BiH – Brčko, </a:t>
            </a:r>
            <a:r>
              <a:rPr lang="de-DE" sz="2600" b="1" dirty="0" err="1" smtClean="0">
                <a:solidFill>
                  <a:srgbClr val="002E6E"/>
                </a:solidFill>
              </a:rPr>
              <a:t>Bihać</a:t>
            </a:r>
            <a:endParaRPr lang="de-DE" sz="2600" b="1" dirty="0" smtClean="0">
              <a:solidFill>
                <a:srgbClr val="002E6E"/>
              </a:solidFill>
            </a:endParaRPr>
          </a:p>
          <a:p>
            <a:pPr>
              <a:tabLst>
                <a:tab pos="1433513" algn="l"/>
              </a:tabLst>
            </a:pPr>
            <a:r>
              <a:rPr lang="de-DE" sz="2600" b="1" dirty="0" smtClean="0">
                <a:solidFill>
                  <a:srgbClr val="002E6E"/>
                </a:solidFill>
              </a:rPr>
              <a:t>	  + 1 in A – Bruck/Mur</a:t>
            </a:r>
          </a:p>
        </p:txBody>
      </p:sp>
    </p:spTree>
    <p:extLst>
      <p:ext uri="{BB962C8B-B14F-4D97-AF65-F5344CB8AC3E}">
        <p14:creationId xmlns:p14="http://schemas.microsoft.com/office/powerpoint/2010/main" xmlns="" val="185399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19672" y="1556792"/>
            <a:ext cx="6264275" cy="2520950"/>
          </a:xfrm>
          <a:gradFill>
            <a:gsLst>
              <a:gs pos="0">
                <a:srgbClr val="FFFF00"/>
              </a:gs>
              <a:gs pos="54000">
                <a:schemeClr val="bg1"/>
              </a:gs>
              <a:gs pos="85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normAutofit/>
          </a:bodyPr>
          <a:lstStyle/>
          <a:p>
            <a:pPr marL="330200" indent="-330200" defTabSz="449263" eaLnBrk="1" hangingPunct="1">
              <a:lnSpc>
                <a:spcPts val="3400"/>
              </a:lnSpc>
              <a:spcBef>
                <a:spcPts val="1200"/>
              </a:spcBef>
              <a:buFontTx/>
              <a:buChar char="•"/>
              <a:tabLst>
                <a:tab pos="447675" algn="l"/>
                <a:tab pos="896938" algn="l"/>
                <a:tab pos="13462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129088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2400" b="1" dirty="0" smtClean="0">
                <a:solidFill>
                  <a:srgbClr val="000080"/>
                </a:solidFill>
              </a:rPr>
              <a:t>20</a:t>
            </a:r>
            <a:r>
              <a:rPr lang="de-DE" sz="2400" dirty="0" smtClean="0">
                <a:solidFill>
                  <a:srgbClr val="000080"/>
                </a:solidFill>
              </a:rPr>
              <a:t> der 30 </a:t>
            </a:r>
            <a:r>
              <a:rPr lang="de-DE" sz="2800" b="1" dirty="0" smtClean="0">
                <a:solidFill>
                  <a:srgbClr val="000080"/>
                </a:solidFill>
              </a:rPr>
              <a:t>Weltpräsidenten</a:t>
            </a:r>
            <a:r>
              <a:rPr lang="de-DE" sz="2400" dirty="0" smtClean="0">
                <a:solidFill>
                  <a:srgbClr val="000080"/>
                </a:solidFill>
              </a:rPr>
              <a:t> </a:t>
            </a:r>
            <a:r>
              <a:rPr lang="de-DE" sz="2000" dirty="0" smtClean="0">
                <a:solidFill>
                  <a:srgbClr val="000080"/>
                </a:solidFill>
              </a:rPr>
              <a:t>seit 1983/84 waren jünger als 30 Jahre, als sie Rotarier wurden!</a:t>
            </a:r>
          </a:p>
          <a:p>
            <a:pPr marL="330200" indent="-330200" defTabSz="449263" eaLnBrk="1" hangingPunct="1">
              <a:lnSpc>
                <a:spcPts val="3400"/>
              </a:lnSpc>
              <a:spcBef>
                <a:spcPts val="1200"/>
              </a:spcBef>
              <a:buFontTx/>
              <a:buChar char="•"/>
              <a:tabLst>
                <a:tab pos="447675" algn="l"/>
                <a:tab pos="896938" algn="l"/>
                <a:tab pos="13462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129088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rgbClr val="000080"/>
                </a:solidFill>
              </a:rPr>
              <a:t>7 </a:t>
            </a:r>
            <a:r>
              <a:rPr lang="de-DE" sz="2000" dirty="0" smtClean="0">
                <a:solidFill>
                  <a:srgbClr val="000080"/>
                </a:solidFill>
              </a:rPr>
              <a:t>davon waren sogar unter 25 Jahre alt. </a:t>
            </a:r>
            <a:endParaRPr lang="de-DE" dirty="0" smtClean="0">
              <a:solidFill>
                <a:srgbClr val="000080"/>
              </a:solidFill>
            </a:endParaRPr>
          </a:p>
          <a:p>
            <a:pPr marL="330200" indent="-330200" defTabSz="449263" eaLnBrk="1" hangingPunct="1">
              <a:lnSpc>
                <a:spcPts val="3400"/>
              </a:lnSpc>
              <a:spcBef>
                <a:spcPts val="1200"/>
              </a:spcBef>
              <a:buFontTx/>
              <a:buChar char="•"/>
              <a:tabLst>
                <a:tab pos="447675" algn="l"/>
                <a:tab pos="896938" algn="l"/>
                <a:tab pos="13462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129088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3600" dirty="0" smtClean="0">
                <a:solidFill>
                  <a:srgbClr val="000080"/>
                </a:solidFill>
              </a:rPr>
              <a:t>10 </a:t>
            </a:r>
            <a:r>
              <a:rPr lang="de-DE" sz="2000" dirty="0" smtClean="0">
                <a:solidFill>
                  <a:srgbClr val="000080"/>
                </a:solidFill>
              </a:rPr>
              <a:t>wurden Distrikt </a:t>
            </a:r>
            <a:r>
              <a:rPr lang="de-DE" sz="2000" dirty="0" err="1" smtClean="0">
                <a:solidFill>
                  <a:srgbClr val="000080"/>
                </a:solidFill>
              </a:rPr>
              <a:t>Governor</a:t>
            </a:r>
            <a:r>
              <a:rPr lang="de-DE" sz="2000" dirty="0" smtClean="0">
                <a:solidFill>
                  <a:srgbClr val="000080"/>
                </a:solidFill>
              </a:rPr>
              <a:t> vor dem 40 </a:t>
            </a:r>
            <a:r>
              <a:rPr lang="de-DE" sz="2000" dirty="0" err="1" smtClean="0">
                <a:solidFill>
                  <a:srgbClr val="000080"/>
                </a:solidFill>
              </a:rPr>
              <a:t>Lj</a:t>
            </a:r>
            <a:r>
              <a:rPr lang="de-DE" sz="2000" dirty="0" smtClean="0">
                <a:solidFill>
                  <a:srgbClr val="000080"/>
                </a:solidFill>
              </a:rPr>
              <a:t>.</a:t>
            </a:r>
          </a:p>
        </p:txBody>
      </p:sp>
      <p:pic>
        <p:nvPicPr>
          <p:cNvPr id="23556" name="Picture 2" descr="http://www.rotary.org/SiteCollectionImages/Images/GalleryOfPastPresidents/2010_Klingin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73216"/>
            <a:ext cx="9572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John Ken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653136"/>
            <a:ext cx="6889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ong Kurn L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301208"/>
            <a:ext cx="887413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Glenn E. Estess Sr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244552"/>
            <a:ext cx="9271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Luis Vicente Gi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6250" y="4221088"/>
            <a:ext cx="86518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8" descr="Hugh M. Arch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149080"/>
            <a:ext cx="90328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0" descr="Charles C. Kell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304828"/>
            <a:ext cx="7556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2" descr="M.A.T. Capara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365104"/>
            <a:ext cx="7096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4" descr="http://www.rotary.org/SiteCollectionImages/Images/president/Banerjee/bio_banerje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188" y="1596727"/>
            <a:ext cx="10064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feld 1"/>
          <p:cNvSpPr txBox="1">
            <a:spLocks noChangeArrowheads="1"/>
          </p:cNvSpPr>
          <p:nvPr/>
        </p:nvSpPr>
        <p:spPr bwMode="auto">
          <a:xfrm>
            <a:off x="107950" y="3009602"/>
            <a:ext cx="1973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latin typeface="Arial Black" pitchFamily="34" charset="0"/>
              </a:rPr>
              <a:t>Banerjee: Rotarier mit 30</a:t>
            </a:r>
          </a:p>
        </p:txBody>
      </p:sp>
      <p:sp>
        <p:nvSpPr>
          <p:cNvPr id="26640" name="Textfeld 20"/>
          <p:cNvSpPr txBox="1">
            <a:spLocks noChangeArrowheads="1"/>
          </p:cNvSpPr>
          <p:nvPr/>
        </p:nvSpPr>
        <p:spPr bwMode="auto">
          <a:xfrm>
            <a:off x="30163" y="4536777"/>
            <a:ext cx="2165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latin typeface="Arial Black" pitchFamily="34" charset="0"/>
              </a:rPr>
              <a:t>Estess Sr. : Rotarier mit 32</a:t>
            </a:r>
          </a:p>
        </p:txBody>
      </p:sp>
      <p:sp>
        <p:nvSpPr>
          <p:cNvPr id="26641" name="Textfeld 22"/>
          <p:cNvSpPr txBox="1">
            <a:spLocks noChangeArrowheads="1"/>
          </p:cNvSpPr>
          <p:nvPr/>
        </p:nvSpPr>
        <p:spPr bwMode="auto">
          <a:xfrm>
            <a:off x="251520" y="5949280"/>
            <a:ext cx="216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latin typeface="Arial Black" pitchFamily="34" charset="0"/>
              </a:rPr>
              <a:t>Tanaka : Rotarier mit 35</a:t>
            </a:r>
          </a:p>
          <a:p>
            <a:endParaRPr lang="de-DE" sz="1000" dirty="0">
              <a:latin typeface="Arial Black" pitchFamily="34" charset="0"/>
            </a:endParaRPr>
          </a:p>
        </p:txBody>
      </p:sp>
      <p:pic>
        <p:nvPicPr>
          <p:cNvPr id="23570" name="Picture 28" descr="http://www.rotary.org/SiteCollectionImages/News/100809_tanaka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4869160"/>
            <a:ext cx="1099195" cy="109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476151"/>
            <a:ext cx="8820150" cy="936625"/>
          </a:xfrm>
          <a:noFill/>
        </p:spPr>
        <p:txBody>
          <a:bodyPr>
            <a:normAutofit fontScale="90000"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sz="4000" dirty="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 haben diese Herren gemeinsam?</a:t>
            </a:r>
            <a:endParaRPr lang="de-DE" sz="4000" dirty="0" smtClean="0">
              <a:solidFill>
                <a:srgbClr val="2222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44" name="Textfeld 1"/>
          <p:cNvSpPr txBox="1">
            <a:spLocks noChangeArrowheads="1"/>
          </p:cNvSpPr>
          <p:nvPr/>
        </p:nvSpPr>
        <p:spPr bwMode="auto">
          <a:xfrm>
            <a:off x="7524328" y="6021288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000" dirty="0" err="1">
                <a:latin typeface="Arial Black" pitchFamily="34" charset="0"/>
              </a:rPr>
              <a:t>Klinginsmith</a:t>
            </a:r>
            <a:r>
              <a:rPr lang="de-DE" sz="1000" dirty="0">
                <a:latin typeface="Arial Black" pitchFamily="34" charset="0"/>
              </a:rPr>
              <a:t>: </a:t>
            </a:r>
            <a:endParaRPr lang="de-AT" sz="1000" dirty="0">
              <a:latin typeface="Arial Black" pitchFamily="34" charset="0"/>
            </a:endParaRPr>
          </a:p>
          <a:p>
            <a:pPr algn="ctr"/>
            <a:r>
              <a:rPr lang="de-DE" sz="1000" dirty="0">
                <a:latin typeface="Arial Black" pitchFamily="34" charset="0"/>
              </a:rPr>
              <a:t>Rotarier </a:t>
            </a:r>
            <a:endParaRPr lang="de-AT" sz="1000" dirty="0">
              <a:latin typeface="Arial Black" pitchFamily="34" charset="0"/>
            </a:endParaRPr>
          </a:p>
          <a:p>
            <a:pPr algn="ctr"/>
            <a:r>
              <a:rPr lang="de-DE" sz="1000" dirty="0">
                <a:latin typeface="Arial Black" pitchFamily="34" charset="0"/>
              </a:rPr>
              <a:t>mit </a:t>
            </a:r>
            <a:r>
              <a:rPr lang="de-AT" sz="1000" dirty="0">
                <a:latin typeface="Arial Black" pitchFamily="34" charset="0"/>
              </a:rPr>
              <a:t>2</a:t>
            </a:r>
            <a:r>
              <a:rPr lang="de-DE" sz="1000" dirty="0">
                <a:latin typeface="Arial Black" pitchFamily="34" charset="0"/>
              </a:rPr>
              <a:t>0</a:t>
            </a:r>
          </a:p>
        </p:txBody>
      </p:sp>
      <p:pic>
        <p:nvPicPr>
          <p:cNvPr id="23554" name="Picture 10" descr="Frank J. Devly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09788" y="4005064"/>
            <a:ext cx="862012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rotary.org/sites/default/files/styles/rotary_responsive_280/public/Huang-Gary-c.jpg?itok=7zf_WHX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376" y="1340768"/>
            <a:ext cx="952420" cy="1268760"/>
          </a:xfrm>
          <a:prstGeom prst="rect">
            <a:avLst/>
          </a:prstGeom>
          <a:noFill/>
        </p:spPr>
      </p:pic>
      <p:pic>
        <p:nvPicPr>
          <p:cNvPr id="23562" name="Picture 16" descr="Rajendra K. Sabo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8850" y="3933056"/>
            <a:ext cx="8858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Clifford L. Dochterma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81438" y="3933056"/>
            <a:ext cx="8763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www.rotary.org/sites/default/files/styles/rotary_responsive_280/public/Ravindran-KR_c.jpg?itok=7FOVtZk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376" y="2924944"/>
            <a:ext cx="1010816" cy="1346551"/>
          </a:xfrm>
          <a:prstGeom prst="rect">
            <a:avLst/>
          </a:prstGeom>
          <a:noFill/>
        </p:spPr>
      </p:pic>
      <p:sp>
        <p:nvSpPr>
          <p:cNvPr id="23" name="Textfeld 22"/>
          <p:cNvSpPr txBox="1"/>
          <p:nvPr/>
        </p:nvSpPr>
        <p:spPr>
          <a:xfrm>
            <a:off x="7956376" y="42930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latin typeface="Arial Black" pitchFamily="34" charset="0"/>
              </a:rPr>
              <a:t>Ravindran</a:t>
            </a:r>
            <a:r>
              <a:rPr lang="de-DE" sz="1000" dirty="0" smtClean="0">
                <a:latin typeface="Arial Black" pitchFamily="34" charset="0"/>
              </a:rPr>
              <a:t>: Rotarier mit 23</a:t>
            </a:r>
            <a:endParaRPr lang="de-DE" sz="1000" dirty="0">
              <a:latin typeface="Arial Black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884368" y="256490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 Black" pitchFamily="34" charset="0"/>
              </a:rPr>
              <a:t>Huang: Rotarier mit 27</a:t>
            </a:r>
            <a:endParaRPr lang="de-DE" sz="1000" dirty="0">
              <a:latin typeface="Arial Black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49" y="49393"/>
            <a:ext cx="864096" cy="580129"/>
          </a:xfrm>
          <a:prstGeom prst="rect">
            <a:avLst/>
          </a:prstGeom>
        </p:spPr>
      </p:pic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  <p:bldP spid="26639" grpId="0"/>
      <p:bldP spid="26640" grpId="0"/>
      <p:bldP spid="26641" grpId="0"/>
      <p:bldP spid="17410" grpId="0"/>
      <p:bldP spid="26644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8393"/>
            <a:ext cx="864096" cy="580129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411760" y="5733256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bridge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sides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C:\Daten\Eigene Dateien\Rotary\Bridge to Bosnia\Bridge to Bosnia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060848"/>
            <a:ext cx="7496308" cy="309238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547664" y="76470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Schwerpunkt</a:t>
            </a:r>
          </a:p>
          <a:p>
            <a:pPr algn="ctr"/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Freundschaft mit </a:t>
            </a:r>
            <a:r>
              <a:rPr lang="de-DE" sz="36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</a:t>
            </a:r>
            <a:endParaRPr lang="de-DE" sz="3600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544522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Brücke muss man von zwei Seiten begehen..</a:t>
            </a:r>
            <a:endParaRPr lang="de-DE" sz="24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399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1036712"/>
          </a:xfrm>
        </p:spPr>
        <p:txBody>
          <a:bodyPr/>
          <a:lstStyle/>
          <a:p>
            <a:pPr marL="355600" indent="-355600" algn="ctr">
              <a:lnSpc>
                <a:spcPct val="150000"/>
              </a:lnSpc>
              <a:spcBef>
                <a:spcPct val="0"/>
              </a:spcBef>
            </a:pPr>
            <a:r>
              <a:rPr lang="de-DE" sz="36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Transport medizinischer Geräte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D6218-79CA-491D-BCE9-52B27F1C5B05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5815">
            <a:off x="508792" y="1781018"/>
            <a:ext cx="4961484" cy="27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784">
            <a:off x="4905875" y="1651168"/>
            <a:ext cx="3498714" cy="345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539552" y="4941168"/>
            <a:ext cx="84249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55600" marR="0" lvl="0" indent="-3556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15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Sattelschlepper</a:t>
            </a:r>
          </a:p>
          <a:p>
            <a:pPr marL="355600" marR="0" lvl="0" indent="-3556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lang="de-DE" sz="4000" b="1" dirty="0" smtClean="0">
                <a:solidFill>
                  <a:srgbClr val="002E6E"/>
                </a:solidFill>
              </a:rPr>
              <a:t>14 stehen vorbereitet in Neunkirchen zum Versand</a:t>
            </a:r>
            <a:endParaRPr kumimoji="0" lang="de-DE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E6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55600" marR="0" lvl="0" indent="-3556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lang="de-DE" sz="4000" b="1" dirty="0" smtClean="0">
                <a:solidFill>
                  <a:srgbClr val="002E6E"/>
                </a:solidFill>
              </a:rPr>
              <a:t>2.200 € pro Sattelschlepper</a:t>
            </a:r>
            <a:endParaRPr kumimoji="0" lang="de-DE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E6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1036712"/>
          </a:xfrm>
        </p:spPr>
        <p:txBody>
          <a:bodyPr/>
          <a:lstStyle/>
          <a:p>
            <a:pPr marL="355600" indent="-355600" algn="ctr">
              <a:lnSpc>
                <a:spcPct val="150000"/>
              </a:lnSpc>
              <a:spcBef>
                <a:spcPct val="0"/>
              </a:spcBef>
            </a:pPr>
            <a:r>
              <a:rPr lang="de-DE" sz="36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Himbeerfarmen Srebrenica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D6218-79CA-491D-BCE9-52B27F1C5B05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539552" y="5272608"/>
            <a:ext cx="8229600" cy="10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5600" marR="0" lvl="0" indent="-3556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1.500 € pro Farm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8706">
            <a:off x="525303" y="1840384"/>
            <a:ext cx="4053004" cy="30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3839">
            <a:off x="4292493" y="2013258"/>
            <a:ext cx="4482877" cy="298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5048" y="620688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endParaRPr lang="de-DE" sz="3200" b="1" dirty="0" smtClean="0">
              <a:solidFill>
                <a:srgbClr val="002E6E"/>
              </a:solidFill>
              <a:ea typeface="+mj-ea"/>
            </a:endParaRPr>
          </a:p>
          <a:p>
            <a:pPr marL="450850" defTabSz="900113"/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The Rotary </a:t>
            </a:r>
            <a:r>
              <a:rPr lang="de-DE" sz="40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Foundation</a:t>
            </a:r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(TRF):</a:t>
            </a:r>
            <a:endParaRPr lang="de-DE" sz="32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marL="1077913"/>
            <a:endParaRPr lang="de-DE" sz="1600" b="1" dirty="0" smtClean="0">
              <a:solidFill>
                <a:srgbClr val="002E6E"/>
              </a:solidFill>
              <a:ea typeface="+mj-ea"/>
            </a:endParaRPr>
          </a:p>
          <a:p>
            <a:pPr marL="1160463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4000" b="1" dirty="0" smtClean="0">
                <a:solidFill>
                  <a:srgbClr val="002E6E"/>
                </a:solidFill>
              </a:rPr>
              <a:t> District Grants</a:t>
            </a:r>
          </a:p>
          <a:p>
            <a:pPr marL="1160463" indent="-355600">
              <a:lnSpc>
                <a:spcPct val="150000"/>
              </a:lnSpc>
              <a:tabLst>
                <a:tab pos="355600" algn="l"/>
              </a:tabLst>
            </a:pPr>
            <a:endParaRPr lang="de-DE" sz="2000" b="1" dirty="0" smtClean="0">
              <a:solidFill>
                <a:srgbClr val="002E6E"/>
              </a:solidFill>
            </a:endParaRPr>
          </a:p>
          <a:p>
            <a:pPr marL="1160463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4000" b="1" dirty="0" smtClean="0">
                <a:solidFill>
                  <a:srgbClr val="002E6E"/>
                </a:solidFill>
              </a:rPr>
              <a:t> Global Grants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65" y="89337"/>
            <a:ext cx="864096" cy="580129"/>
          </a:xfrm>
          <a:prstGeom prst="rect">
            <a:avLst/>
          </a:prstGeom>
        </p:spPr>
      </p:pic>
      <p:pic>
        <p:nvPicPr>
          <p:cNvPr id="22530" name="Picture 2" descr="http://www.rotary2100.eu/rotary_foundation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93096"/>
            <a:ext cx="2978696" cy="18418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D6218-79CA-491D-BCE9-52B27F1C5B05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404664"/>
            <a:ext cx="65892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endParaRPr lang="de-DE" sz="3200" b="1" dirty="0" smtClean="0">
              <a:solidFill>
                <a:srgbClr val="002E6E"/>
              </a:solidFill>
              <a:ea typeface="+mj-ea"/>
            </a:endParaRPr>
          </a:p>
          <a:p>
            <a:pPr marL="450850" algn="ctr" defTabSz="900113"/>
            <a:r>
              <a:rPr lang="de-DE" sz="4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Distrikt Grants</a:t>
            </a:r>
            <a:endParaRPr lang="de-DE" sz="36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marL="1077913"/>
            <a:endParaRPr lang="de-DE" sz="1600" b="1" dirty="0" smtClean="0">
              <a:solidFill>
                <a:srgbClr val="002E6E"/>
              </a:solidFill>
              <a:ea typeface="+mj-ea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3312368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3200" dirty="0" smtClean="0">
                <a:solidFill>
                  <a:srgbClr val="002E6E"/>
                </a:solidFill>
              </a:rPr>
              <a:t>13 Distrikt Grants 14-15 = USD 66.130,-</a:t>
            </a:r>
          </a:p>
          <a:p>
            <a:pPr marL="355600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3200" dirty="0" smtClean="0">
                <a:solidFill>
                  <a:srgbClr val="002E6E"/>
                </a:solidFill>
              </a:rPr>
              <a:t>21 Distrikt Grants 15-16 = USD 106.000,-</a:t>
            </a:r>
          </a:p>
          <a:p>
            <a:pPr marL="355600" indent="-355600" algn="ctr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4000" dirty="0" smtClean="0">
                <a:solidFill>
                  <a:srgbClr val="FF0000"/>
                </a:solidFill>
              </a:rPr>
              <a:t> + 60%</a:t>
            </a:r>
          </a:p>
          <a:p>
            <a:endParaRPr lang="de-DE" sz="3200" dirty="0" smtClean="0">
              <a:solidFill>
                <a:srgbClr val="002E6E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3608" y="-387424"/>
            <a:ext cx="658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endParaRPr lang="de-DE" sz="3200" b="1" dirty="0" smtClean="0">
              <a:solidFill>
                <a:srgbClr val="002E6E"/>
              </a:solidFill>
              <a:ea typeface="+mj-ea"/>
            </a:endParaRPr>
          </a:p>
          <a:p>
            <a:pPr marL="450850" defTabSz="900113"/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Global Grants</a:t>
            </a:r>
            <a:endParaRPr lang="de-DE" sz="24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marL="1077913"/>
            <a:endParaRPr lang="de-DE" sz="1600" b="1" dirty="0" smtClean="0">
              <a:solidFill>
                <a:srgbClr val="002E6E"/>
              </a:solidFill>
              <a:ea typeface="+mj-ea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60" y="75689"/>
            <a:ext cx="864096" cy="580129"/>
          </a:xfrm>
          <a:prstGeom prst="rect">
            <a:avLst/>
          </a:prstGeom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 l="40183" t="77446" r="30711" b="9023"/>
          <a:stretch>
            <a:fillRect/>
          </a:stretch>
        </p:blipFill>
        <p:spPr bwMode="auto">
          <a:xfrm>
            <a:off x="4581880" y="5020712"/>
            <a:ext cx="440783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23528" y="1052736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Gorazde-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employment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for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persons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with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br>
              <a:rPr lang="de-DE" sz="1600" b="1" dirty="0" smtClean="0">
                <a:solidFill>
                  <a:srgbClr val="002E6E"/>
                </a:solidFill>
                <a:ea typeface="+mj-ea"/>
              </a:rPr>
            </a:b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 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disability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(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)</a:t>
            </a:r>
            <a:br>
              <a:rPr lang="de-DE" sz="1600" b="1" dirty="0" smtClean="0">
                <a:solidFill>
                  <a:srgbClr val="002E6E"/>
                </a:solidFill>
                <a:ea typeface="+mj-ea"/>
              </a:rPr>
            </a:b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  </a:t>
            </a: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RC Sarajevo (</a:t>
            </a:r>
            <a:r>
              <a:rPr lang="de-DE" sz="14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) und RC Gera (D)</a:t>
            </a:r>
            <a:endParaRPr lang="de-DE" sz="1600" b="1" dirty="0" smtClean="0">
              <a:solidFill>
                <a:srgbClr val="002E6E"/>
              </a:solidFill>
              <a:ea typeface="+mj-ea"/>
            </a:endParaRPr>
          </a:p>
          <a:p>
            <a:pPr algn="r">
              <a:buBlip>
                <a:blip r:embed="rId3"/>
              </a:buBlip>
            </a:pP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114.076,-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224723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Basic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education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for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Roma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girls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in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b="1" dirty="0" smtClean="0">
                <a:solidFill>
                  <a:srgbClr val="002E6E"/>
                </a:solidFill>
                <a:ea typeface="+mj-ea"/>
              </a:rPr>
              <a:t/>
            </a:r>
            <a:br>
              <a:rPr lang="de-DE" b="1" dirty="0" smtClean="0">
                <a:solidFill>
                  <a:srgbClr val="002E6E"/>
                </a:solidFill>
                <a:ea typeface="+mj-ea"/>
              </a:rPr>
            </a:br>
            <a:r>
              <a:rPr lang="de-DE" b="1" dirty="0" smtClean="0">
                <a:solidFill>
                  <a:srgbClr val="002E6E"/>
                </a:solidFill>
                <a:ea typeface="+mj-ea"/>
              </a:rPr>
              <a:t>   </a:t>
            </a: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RC Mostar (</a:t>
            </a:r>
            <a:r>
              <a:rPr lang="de-DE" sz="14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) RC Denver (US)</a:t>
            </a:r>
            <a:endParaRPr lang="de-DE" b="1" dirty="0" smtClean="0">
              <a:solidFill>
                <a:srgbClr val="002E6E"/>
              </a:solidFill>
              <a:ea typeface="+mj-ea"/>
            </a:endParaRPr>
          </a:p>
          <a:p>
            <a:pPr algn="r">
              <a:buBlip>
                <a:blip r:embed="rId3"/>
              </a:buBlip>
            </a:pPr>
            <a:r>
              <a:rPr lang="de-DE" b="1" dirty="0" smtClean="0">
                <a:solidFill>
                  <a:srgbClr val="002E6E"/>
                </a:solidFill>
                <a:ea typeface="+mj-ea"/>
              </a:rPr>
              <a:t>45.275,-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6" y="3228048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Water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for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Barra (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Brazil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)</a:t>
            </a:r>
            <a:r>
              <a:rPr lang="de-DE" b="1" dirty="0" smtClean="0">
                <a:solidFill>
                  <a:srgbClr val="002E6E"/>
                </a:solidFill>
                <a:ea typeface="+mj-ea"/>
              </a:rPr>
              <a:t/>
            </a:r>
            <a:br>
              <a:rPr lang="de-DE" b="1" dirty="0" smtClean="0">
                <a:solidFill>
                  <a:srgbClr val="002E6E"/>
                </a:solidFill>
                <a:ea typeface="+mj-ea"/>
              </a:rPr>
            </a:b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   RC </a:t>
            </a:r>
            <a:r>
              <a:rPr lang="de-DE" sz="1400" b="1" dirty="0" err="1" smtClean="0">
                <a:solidFill>
                  <a:srgbClr val="002E6E"/>
                </a:solidFill>
                <a:ea typeface="+mj-ea"/>
              </a:rPr>
              <a:t>Oberwart-Hartberg</a:t>
            </a: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 u.a.</a:t>
            </a:r>
            <a:endParaRPr lang="de-DE" b="1" dirty="0" smtClean="0">
              <a:solidFill>
                <a:srgbClr val="002E6E"/>
              </a:solidFill>
              <a:ea typeface="+mj-ea"/>
            </a:endParaRPr>
          </a:p>
          <a:p>
            <a:pPr algn="r">
              <a:buBlip>
                <a:blip r:embed="rId3"/>
              </a:buBlip>
            </a:pPr>
            <a:r>
              <a:rPr lang="de-DE" b="1" dirty="0" smtClean="0">
                <a:solidFill>
                  <a:srgbClr val="002E6E"/>
                </a:solidFill>
                <a:ea typeface="+mj-ea"/>
              </a:rPr>
              <a:t>41.712,-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9064" y="4191448"/>
            <a:ext cx="4296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Mammography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for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b="1" dirty="0" smtClean="0">
                <a:solidFill>
                  <a:srgbClr val="002E6E"/>
                </a:solidFill>
                <a:ea typeface="+mj-ea"/>
              </a:rPr>
              <a:t/>
            </a:r>
            <a:br>
              <a:rPr lang="de-DE" b="1" dirty="0" smtClean="0">
                <a:solidFill>
                  <a:srgbClr val="002E6E"/>
                </a:solidFill>
                <a:ea typeface="+mj-ea"/>
              </a:rPr>
            </a:br>
            <a:r>
              <a:rPr lang="de-DE" b="1" dirty="0" smtClean="0">
                <a:solidFill>
                  <a:srgbClr val="002E6E"/>
                </a:solidFill>
                <a:ea typeface="+mj-ea"/>
              </a:rPr>
              <a:t>  </a:t>
            </a: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RC Tuzla, RC Albertina u.a.</a:t>
            </a:r>
            <a:endParaRPr lang="de-DE" b="1" dirty="0" smtClean="0">
              <a:solidFill>
                <a:srgbClr val="002E6E"/>
              </a:solidFill>
              <a:ea typeface="+mj-ea"/>
            </a:endParaRPr>
          </a:p>
          <a:p>
            <a:pPr algn="r">
              <a:buBlip>
                <a:blip r:embed="rId3"/>
              </a:buBlip>
            </a:pPr>
            <a:r>
              <a:rPr lang="de-DE" b="1" dirty="0" smtClean="0">
                <a:solidFill>
                  <a:srgbClr val="002E6E"/>
                </a:solidFill>
                <a:ea typeface="+mj-ea"/>
              </a:rPr>
              <a:t>129.078,-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16016" y="1052736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1600" b="1" dirty="0" smtClean="0">
                <a:solidFill>
                  <a:srgbClr val="002E6E"/>
                </a:solidFill>
                <a:ea typeface="+mj-ea"/>
              </a:rPr>
              <a:t> Raspberry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farms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in Srebrenica (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)</a:t>
            </a:r>
            <a:r>
              <a:rPr lang="de-DE" b="1" dirty="0" smtClean="0">
                <a:solidFill>
                  <a:srgbClr val="002E6E"/>
                </a:solidFill>
                <a:ea typeface="+mj-ea"/>
              </a:rPr>
              <a:t/>
            </a:r>
            <a:br>
              <a:rPr lang="de-DE" b="1" dirty="0" smtClean="0">
                <a:solidFill>
                  <a:srgbClr val="002E6E"/>
                </a:solidFill>
                <a:ea typeface="+mj-ea"/>
              </a:rPr>
            </a:b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   RC Klosterneuburg u.a.</a:t>
            </a:r>
            <a:endParaRPr lang="de-DE" b="1" dirty="0" smtClean="0">
              <a:solidFill>
                <a:srgbClr val="002E6E"/>
              </a:solidFill>
              <a:ea typeface="+mj-ea"/>
            </a:endParaRPr>
          </a:p>
          <a:p>
            <a:pPr algn="r">
              <a:buBlip>
                <a:blip r:embed="rId3"/>
              </a:buBlip>
            </a:pPr>
            <a:r>
              <a:rPr lang="de-DE" b="1" dirty="0" smtClean="0">
                <a:solidFill>
                  <a:srgbClr val="002E6E"/>
                </a:solidFill>
                <a:ea typeface="+mj-ea"/>
              </a:rPr>
              <a:t>129.078,-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16016" y="2245808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Medical Supp. Für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Konjic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and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Livno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(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)</a:t>
            </a:r>
            <a:r>
              <a:rPr lang="de-DE" b="1" dirty="0" smtClean="0">
                <a:solidFill>
                  <a:srgbClr val="002E6E"/>
                </a:solidFill>
                <a:ea typeface="+mj-ea"/>
              </a:rPr>
              <a:t/>
            </a:r>
            <a:br>
              <a:rPr lang="de-DE" b="1" dirty="0" smtClean="0">
                <a:solidFill>
                  <a:srgbClr val="002E6E"/>
                </a:solidFill>
                <a:ea typeface="+mj-ea"/>
              </a:rPr>
            </a:b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   RC Sarajevo, RC Korneuburg</a:t>
            </a:r>
            <a:endParaRPr lang="de-DE" b="1" dirty="0" smtClean="0">
              <a:solidFill>
                <a:srgbClr val="002E6E"/>
              </a:solidFill>
              <a:ea typeface="+mj-ea"/>
            </a:endParaRPr>
          </a:p>
          <a:p>
            <a:pPr algn="r">
              <a:buBlip>
                <a:blip r:embed="rId3"/>
              </a:buBlip>
            </a:pPr>
            <a:r>
              <a:rPr lang="de-DE" b="1" dirty="0" smtClean="0">
                <a:solidFill>
                  <a:srgbClr val="002E6E"/>
                </a:solidFill>
                <a:ea typeface="+mj-ea"/>
              </a:rPr>
              <a:t>64.053,-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52528" y="3212976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Medical Support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for</a:t>
            </a:r>
            <a:r>
              <a:rPr lang="de-DE" sz="16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1600" b="1" dirty="0" err="1" smtClean="0">
                <a:solidFill>
                  <a:srgbClr val="002E6E"/>
                </a:solidFill>
                <a:ea typeface="+mj-ea"/>
              </a:rPr>
              <a:t>BiH</a:t>
            </a:r>
            <a:r>
              <a:rPr lang="de-DE" b="1" dirty="0" smtClean="0">
                <a:solidFill>
                  <a:srgbClr val="002E6E"/>
                </a:solidFill>
                <a:ea typeface="+mj-ea"/>
              </a:rPr>
              <a:t/>
            </a:r>
            <a:br>
              <a:rPr lang="de-DE" b="1" dirty="0" smtClean="0">
                <a:solidFill>
                  <a:srgbClr val="002E6E"/>
                </a:solidFill>
                <a:ea typeface="+mj-ea"/>
              </a:rPr>
            </a:br>
            <a:r>
              <a:rPr lang="de-DE" sz="1400" b="1" dirty="0" smtClean="0">
                <a:solidFill>
                  <a:srgbClr val="002E6E"/>
                </a:solidFill>
                <a:ea typeface="+mj-ea"/>
              </a:rPr>
              <a:t>   RC Tuzla, RC Klosterneuburg</a:t>
            </a:r>
            <a:endParaRPr lang="de-DE" b="1" dirty="0" smtClean="0">
              <a:solidFill>
                <a:srgbClr val="002E6E"/>
              </a:solidFill>
              <a:ea typeface="+mj-ea"/>
            </a:endParaRPr>
          </a:p>
          <a:p>
            <a:pPr algn="r">
              <a:buBlip>
                <a:blip r:embed="rId3"/>
              </a:buBlip>
            </a:pPr>
            <a:r>
              <a:rPr lang="de-DE" b="1" dirty="0" smtClean="0">
                <a:solidFill>
                  <a:srgbClr val="002E6E"/>
                </a:solidFill>
                <a:ea typeface="+mj-ea"/>
              </a:rPr>
              <a:t>62.000,-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3608" y="-387424"/>
            <a:ext cx="658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endParaRPr lang="de-DE" sz="3200" b="1" dirty="0" smtClean="0">
              <a:solidFill>
                <a:srgbClr val="002E6E"/>
              </a:solidFill>
              <a:ea typeface="+mj-ea"/>
            </a:endParaRPr>
          </a:p>
          <a:p>
            <a:pPr marL="450850" defTabSz="900113"/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Qualifikation</a:t>
            </a:r>
            <a:endParaRPr lang="de-DE" sz="24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marL="1077913"/>
            <a:endParaRPr lang="de-DE" sz="1600" b="1" dirty="0" smtClean="0">
              <a:solidFill>
                <a:srgbClr val="002E6E"/>
              </a:solidFill>
              <a:ea typeface="+mj-ea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69" y="34746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5576" y="1052736"/>
            <a:ext cx="7920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2E6E"/>
                </a:solidFill>
              </a:rPr>
              <a:t>District </a:t>
            </a:r>
            <a:r>
              <a:rPr lang="de-DE" sz="2400" b="1" dirty="0" smtClean="0">
                <a:solidFill>
                  <a:srgbClr val="002E6E"/>
                </a:solidFill>
              </a:rPr>
              <a:t>und </a:t>
            </a:r>
            <a:r>
              <a:rPr lang="de-DE" sz="4000" b="1" dirty="0" smtClean="0">
                <a:solidFill>
                  <a:srgbClr val="002E6E"/>
                </a:solidFill>
              </a:rPr>
              <a:t>Global Grants:</a:t>
            </a:r>
            <a:endParaRPr lang="de-DE" sz="2400" b="1" dirty="0" smtClean="0">
              <a:solidFill>
                <a:srgbClr val="002E6E"/>
              </a:solidFill>
            </a:endParaRPr>
          </a:p>
          <a:p>
            <a:pPr algn="ctr"/>
            <a:r>
              <a:rPr lang="de-DE" b="1" dirty="0" smtClean="0">
                <a:solidFill>
                  <a:srgbClr val="002E6E"/>
                </a:solidFill>
              </a:rPr>
              <a:t> </a:t>
            </a:r>
            <a:endParaRPr lang="de-DE" sz="2400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  <a:buBlip>
                <a:blip r:embed="rId4"/>
              </a:buBlip>
              <a:tabLst>
                <a:tab pos="804863" algn="l"/>
              </a:tabLst>
            </a:pPr>
            <a:r>
              <a:rPr lang="de-DE" sz="3200" dirty="0" smtClean="0">
                <a:solidFill>
                  <a:srgbClr val="002E6E"/>
                </a:solidFill>
              </a:rPr>
              <a:t> </a:t>
            </a: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 </a:t>
            </a:r>
          </a:p>
          <a:p>
            <a:pPr>
              <a:buClr>
                <a:srgbClr val="002E6E"/>
              </a:buClr>
              <a:tabLst>
                <a:tab pos="804863" algn="l"/>
              </a:tabLst>
            </a:pP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400" dirty="0" smtClean="0">
                <a:solidFill>
                  <a:srgbClr val="002E6E"/>
                </a:solidFill>
              </a:rPr>
              <a:t>(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de-DE" sz="2800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rgbClr val="002E6E"/>
                </a:solidFill>
              </a:rPr>
              <a:t>[26] von 93 Clubs = 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31%</a:t>
            </a:r>
            <a:r>
              <a:rPr lang="de-DE" sz="2400" dirty="0" smtClean="0">
                <a:solidFill>
                  <a:srgbClr val="002E6E"/>
                </a:solidFill>
              </a:rPr>
              <a:t>)!</a:t>
            </a:r>
          </a:p>
          <a:p>
            <a:pPr>
              <a:buClr>
                <a:srgbClr val="002E6E"/>
              </a:buClr>
              <a:tabLst>
                <a:tab pos="804863" algn="l"/>
              </a:tabLst>
            </a:pPr>
            <a:endParaRPr lang="de-DE" sz="32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  <a:buBlip>
                <a:blip r:embed="rId4"/>
              </a:buBlip>
              <a:tabLst>
                <a:tab pos="804863" algn="l"/>
              </a:tabLst>
            </a:pP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Teilnahme an TRF-Seminar</a:t>
            </a:r>
            <a:r>
              <a:rPr lang="de-DE" sz="2400" dirty="0" smtClean="0">
                <a:solidFill>
                  <a:srgbClr val="002E6E"/>
                </a:solidFill>
              </a:rPr>
              <a:t/>
            </a:r>
            <a:br>
              <a:rPr lang="de-DE" sz="2400" dirty="0" smtClean="0">
                <a:solidFill>
                  <a:srgbClr val="002E6E"/>
                </a:solidFill>
              </a:rPr>
            </a:br>
            <a:r>
              <a:rPr lang="de-DE" sz="2400" dirty="0" smtClean="0">
                <a:solidFill>
                  <a:srgbClr val="002E6E"/>
                </a:solidFill>
              </a:rPr>
              <a:t>	(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r>
              <a:rPr lang="de-DE" sz="2400" dirty="0" smtClean="0">
                <a:solidFill>
                  <a:srgbClr val="002E6E"/>
                </a:solidFill>
              </a:rPr>
              <a:t>[51] von 93 Clubs = 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  <a:r>
              <a:rPr lang="de-DE" sz="2400" dirty="0" smtClean="0">
                <a:solidFill>
                  <a:srgbClr val="002E6E"/>
                </a:solidFill>
              </a:rPr>
              <a:t>)!</a:t>
            </a:r>
          </a:p>
          <a:p>
            <a:pPr>
              <a:buClr>
                <a:srgbClr val="002E6E"/>
              </a:buClr>
              <a:tabLst>
                <a:tab pos="804863" algn="l"/>
              </a:tabLst>
            </a:pPr>
            <a:endParaRPr lang="de-DE" sz="2400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  <a:buBlip>
                <a:blip r:embed="rId4"/>
              </a:buBlip>
              <a:tabLst>
                <a:tab pos="804863" algn="l"/>
              </a:tabLst>
            </a:pPr>
            <a:r>
              <a:rPr lang="de-DE" sz="3600" dirty="0" smtClean="0">
                <a:solidFill>
                  <a:srgbClr val="002E6E"/>
                </a:solidFill>
              </a:rPr>
              <a:t> </a:t>
            </a: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Projektpräsentation auf Club-Website</a:t>
            </a:r>
            <a:b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400" dirty="0" smtClean="0">
                <a:solidFill>
                  <a:srgbClr val="002E6E"/>
                </a:solidFill>
              </a:rPr>
              <a:t>(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Clubs mit Grants</a:t>
            </a:r>
            <a:r>
              <a:rPr lang="de-DE" sz="2400" dirty="0" smtClean="0">
                <a:solidFill>
                  <a:srgbClr val="002E6E"/>
                </a:solidFill>
              </a:rPr>
              <a:t>)</a:t>
            </a:r>
          </a:p>
          <a:p>
            <a:pPr>
              <a:buClr>
                <a:srgbClr val="002E6E"/>
              </a:buClr>
              <a:buBlip>
                <a:blip r:embed="rId4"/>
              </a:buBlip>
            </a:pPr>
            <a:endParaRPr lang="de-DE" sz="2400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</a:pPr>
            <a:endParaRPr lang="de-DE" sz="3200" dirty="0" smtClean="0">
              <a:solidFill>
                <a:srgbClr val="002E6E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en\Eigene Dateien\Rotary\Be a gift to the world.png"/>
          <p:cNvPicPr>
            <a:picLocks noChangeAspect="1" noChangeArrowheads="1"/>
          </p:cNvPicPr>
          <p:nvPr/>
        </p:nvPicPr>
        <p:blipFill>
          <a:blip r:embed="rId2" cstate="print">
            <a:lum bright="38000"/>
          </a:blip>
          <a:srcRect b="21978"/>
          <a:stretch>
            <a:fillRect/>
          </a:stretch>
        </p:blipFill>
        <p:spPr bwMode="auto">
          <a:xfrm>
            <a:off x="-137463" y="1052736"/>
            <a:ext cx="9281463" cy="4861958"/>
          </a:xfrm>
          <a:prstGeom prst="rect">
            <a:avLst/>
          </a:prstGeom>
          <a:noFill/>
        </p:spPr>
      </p:pic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17232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b="1" dirty="0" smtClean="0">
              <a:solidFill>
                <a:srgbClr val="002E6E"/>
              </a:solidFill>
              <a:ea typeface="+mj-ea"/>
            </a:endParaRPr>
          </a:p>
          <a:p>
            <a:pPr>
              <a:buBlip>
                <a:blip r:embed="rId3"/>
              </a:buBlip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RC Colombo, Sri Lanka</a:t>
            </a:r>
          </a:p>
        </p:txBody>
      </p:sp>
      <p:pic>
        <p:nvPicPr>
          <p:cNvPr id="15362" name="Picture 2" descr="Ravi Ravindr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44824"/>
            <a:ext cx="3456384" cy="41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755576" y="908720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Präsident 2015 – 2016 Rotary International </a:t>
            </a:r>
          </a:p>
          <a:p>
            <a:pPr algn="ctr"/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K. R. „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Ravindran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2015/16</a:t>
            </a:r>
          </a:p>
          <a:p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37" y="59271"/>
            <a:ext cx="864096" cy="5801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1" y="49393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836712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Mittel für 2015/2016</a:t>
            </a:r>
            <a:endParaRPr lang="de-DE" sz="20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</a:pPr>
            <a:endParaRPr lang="de-DE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</a:pPr>
            <a:endParaRPr lang="de-DE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218.000 € + 20.000 € Übertrag</a:t>
            </a:r>
          </a:p>
          <a:p>
            <a:pPr>
              <a:buClr>
                <a:srgbClr val="002E6E"/>
              </a:buClr>
            </a:pPr>
            <a:endParaRPr lang="de-DE" sz="2000" b="1" dirty="0" smtClean="0">
              <a:solidFill>
                <a:srgbClr val="FF0000"/>
              </a:solidFill>
            </a:endParaRPr>
          </a:p>
          <a:p>
            <a:pPr>
              <a:buClr>
                <a:srgbClr val="002E6E"/>
              </a:buClr>
            </a:pPr>
            <a:endParaRPr lang="de-DE" sz="2400" dirty="0" smtClean="0">
              <a:solidFill>
                <a:srgbClr val="002E6E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1" y="49393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836712"/>
            <a:ext cx="8352928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Polio </a:t>
            </a:r>
            <a:r>
              <a:rPr lang="de-DE" sz="40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endParaRPr lang="de-DE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endParaRPr lang="de-DE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endParaRPr lang="de-DE" sz="1050" b="1" dirty="0" smtClean="0">
              <a:solidFill>
                <a:srgbClr val="FF0000"/>
              </a:solidFill>
            </a:endParaRP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  <a:buBlip>
                <a:blip r:embed="rId3"/>
              </a:buBlip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 1988 350.000 Neuinfektionen pro Jahr</a:t>
            </a: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  <a:buBlip>
                <a:blip r:embed="rId3"/>
              </a:buBlip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 1988: 13,8 Mio. Kinder vor dem Ausbruch der Krankheit bewahrt </a:t>
            </a: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  <a:buBlip>
                <a:blip r:embed="rId3"/>
              </a:buBlip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Rotary: ~ USD 1,33 Milliarden</a:t>
            </a:r>
          </a:p>
          <a:p>
            <a:pPr>
              <a:buClr>
                <a:srgbClr val="002E6E"/>
              </a:buClr>
            </a:pPr>
            <a:endParaRPr lang="de-DE" sz="2400" dirty="0" smtClean="0">
              <a:solidFill>
                <a:srgbClr val="002E6E"/>
              </a:solidFill>
            </a:endParaRPr>
          </a:p>
        </p:txBody>
      </p:sp>
      <p:pic>
        <p:nvPicPr>
          <p:cNvPr id="48130" name="Picture 2" descr="http://www.rotary5130.com/sites/default/files/end-polio-n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376836"/>
            <a:ext cx="1606152" cy="2076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1" y="49393"/>
            <a:ext cx="864096" cy="58012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39552" y="1124744"/>
            <a:ext cx="7384305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2015: 57 Fälle</a:t>
            </a:r>
            <a:endParaRPr kumimoji="0" lang="de-AT" sz="4000" b="1" i="0" u="none" strike="noStrike" kern="1200" cap="none" spc="0" normalizeH="0" baseline="0" noProof="0" dirty="0">
              <a:ln>
                <a:noFill/>
              </a:ln>
              <a:solidFill>
                <a:srgbClr val="002E6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980728"/>
            <a:ext cx="1113400" cy="1446711"/>
          </a:xfrm>
          <a:prstGeom prst="rect">
            <a:avLst/>
          </a:prstGeom>
        </p:spPr>
      </p:pic>
      <p:pic>
        <p:nvPicPr>
          <p:cNvPr id="10" name="Picture 2" descr="http://district6990.clubwizard.com/IMupload/PolioP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1872208" cy="1404156"/>
          </a:xfrm>
          <a:prstGeom prst="rect">
            <a:avLst/>
          </a:prstGeom>
          <a:noFill/>
        </p:spPr>
      </p:pic>
      <p:grpSp>
        <p:nvGrpSpPr>
          <p:cNvPr id="15" name="Gruppieren 14"/>
          <p:cNvGrpSpPr/>
          <p:nvPr/>
        </p:nvGrpSpPr>
        <p:grpSpPr>
          <a:xfrm>
            <a:off x="755576" y="2564904"/>
            <a:ext cx="7258050" cy="3714750"/>
            <a:chOff x="755576" y="2564904"/>
            <a:chExt cx="7258050" cy="3714750"/>
          </a:xfrm>
        </p:grpSpPr>
        <p:pic>
          <p:nvPicPr>
            <p:cNvPr id="51202" name="Picture 2" descr="C:\Daten\Eigene Dateien\Rotary\Governorpräsentation\Polio Länd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2564904"/>
              <a:ext cx="7258050" cy="3714750"/>
            </a:xfrm>
            <a:prstGeom prst="rect">
              <a:avLst/>
            </a:prstGeom>
            <a:noFill/>
          </p:spPr>
        </p:pic>
        <p:sp>
          <p:nvSpPr>
            <p:cNvPr id="13" name="Textfeld 12"/>
            <p:cNvSpPr txBox="1"/>
            <p:nvPr/>
          </p:nvSpPr>
          <p:spPr>
            <a:xfrm>
              <a:off x="5796136" y="4725144"/>
              <a:ext cx="1152128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2015</a:t>
              </a:r>
              <a:endPara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796136" y="5364505"/>
              <a:ext cx="1152128" cy="58477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smtClean="0">
                  <a:solidFill>
                    <a:schemeClr val="bg1"/>
                  </a:solidFill>
                </a:rPr>
                <a:t>002</a:t>
              </a:r>
              <a:endParaRPr lang="de-DE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1" y="49393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836712"/>
            <a:ext cx="83529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 – Tag</a:t>
            </a:r>
            <a:b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Hauptziel </a:t>
            </a:r>
            <a:r>
              <a:rPr lang="de-DE" sz="32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Bewusstseinbildung</a:t>
            </a: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</a:pPr>
            <a:endParaRPr lang="de-DE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</a:pPr>
            <a:endParaRPr lang="de-DE" sz="100" b="1" dirty="0" smtClean="0">
              <a:solidFill>
                <a:srgbClr val="FF0000"/>
              </a:solidFill>
            </a:endParaRP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Möglichkeiten:</a:t>
            </a: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  <a:buBlip>
                <a:blip r:embed="rId3"/>
              </a:buBlip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Vortrag über Polio</a:t>
            </a: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  <a:buBlip>
                <a:blip r:embed="rId3"/>
              </a:buBlip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WGM: World Great 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(Meeting-Essen – Kaminrunden- </a:t>
            </a:r>
            <a:b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de-DE" sz="24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</a:t>
            </a: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Dinner“)</a:t>
            </a:r>
            <a:endParaRPr lang="de-DE" sz="28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  <a:buBlip>
                <a:blip r:embed="rId3"/>
              </a:buBlip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„Polio-Sparschwein“</a:t>
            </a:r>
            <a:endParaRPr lang="de-DE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</a:pPr>
            <a:endParaRPr lang="de-DE" sz="2400" dirty="0" smtClean="0">
              <a:solidFill>
                <a:srgbClr val="002E6E"/>
              </a:solidFill>
            </a:endParaRPr>
          </a:p>
        </p:txBody>
      </p:sp>
      <p:pic>
        <p:nvPicPr>
          <p:cNvPr id="9" name="Grafik 8" descr="10354940_857267427648597_46334338606842722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132856"/>
            <a:ext cx="2808312" cy="37444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1" y="49393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836712"/>
            <a:ext cx="8352928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Polio – Tag(e) um den 28.Oktober</a:t>
            </a:r>
            <a:b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Hauptziel </a:t>
            </a:r>
            <a:r>
              <a:rPr lang="de-DE" sz="32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Bewusstseinbildung</a:t>
            </a: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</a:pPr>
            <a:endParaRPr lang="de-DE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</a:pPr>
            <a:endParaRPr lang="de-DE" sz="100" b="1" dirty="0" smtClean="0">
              <a:solidFill>
                <a:srgbClr val="FF0000"/>
              </a:solidFill>
            </a:endParaRPr>
          </a:p>
          <a:p>
            <a:pPr marL="531813" indent="-531813">
              <a:lnSpc>
                <a:spcPct val="150000"/>
              </a:lnSpc>
              <a:buClr>
                <a:srgbClr val="002E6E"/>
              </a:buClr>
              <a:buFont typeface="Wingdings" pitchFamily="2" charset="2"/>
              <a:buChar char=""/>
            </a:pP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Practice: </a:t>
            </a:r>
            <a:b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Vortrag über Polio in KW 44</a:t>
            </a:r>
            <a:b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WGM: World Great 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(Meeting-Essen – Kaminrunden- „</a:t>
            </a:r>
            <a:r>
              <a:rPr lang="de-DE" sz="24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</a:t>
            </a: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Dinner“)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„Polio-Sparschwein“</a:t>
            </a:r>
            <a:endParaRPr lang="de-DE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</a:pPr>
            <a:endParaRPr lang="de-DE" sz="2400" dirty="0" smtClean="0">
              <a:solidFill>
                <a:srgbClr val="002E6E"/>
              </a:solidFill>
            </a:endParaRPr>
          </a:p>
        </p:txBody>
      </p:sp>
      <p:pic>
        <p:nvPicPr>
          <p:cNvPr id="48130" name="Picture 2" descr="http://www.rotary5130.com/sites/default/files/end-polio-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2856"/>
            <a:ext cx="1368152" cy="1768804"/>
          </a:xfrm>
          <a:prstGeom prst="rect">
            <a:avLst/>
          </a:prstGeom>
          <a:noFill/>
        </p:spPr>
      </p:pic>
      <p:pic>
        <p:nvPicPr>
          <p:cNvPr id="8" name="Grafik 7" descr="11049444_908324479209558_85750148701494506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11560" y="764704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endParaRPr lang="de-DE" sz="3200" b="1" dirty="0" smtClean="0">
              <a:solidFill>
                <a:srgbClr val="002E6E"/>
              </a:solidFill>
              <a:ea typeface="+mj-ea"/>
            </a:endParaRPr>
          </a:p>
          <a:p>
            <a:pPr marL="450850" defTabSz="900113"/>
            <a:r>
              <a:rPr lang="de-DE" sz="40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My</a:t>
            </a:r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Rotary</a:t>
            </a:r>
            <a:r>
              <a:rPr lang="de-DE" sz="20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– </a:t>
            </a:r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Rotary.org</a:t>
            </a:r>
          </a:p>
          <a:p>
            <a:pPr marL="900113" indent="-449263" defTabSz="900113">
              <a:buFont typeface="Wingdings" pitchFamily="2" charset="2"/>
              <a:buChar char="Ø"/>
            </a:pPr>
            <a:endParaRPr lang="de-DE" sz="40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marL="723900" indent="-450850" defTabSz="900113">
              <a:buBlip>
                <a:blip r:embed="rId3"/>
              </a:buBlip>
            </a:pPr>
            <a:r>
              <a:rPr lang="de-AT" sz="3200" b="1" dirty="0" smtClean="0">
                <a:solidFill>
                  <a:srgbClr val="002E6E"/>
                </a:solidFill>
              </a:rPr>
              <a:t>Mitglieder Anmeldung bei </a:t>
            </a:r>
            <a:r>
              <a:rPr lang="de-AT" sz="3200" b="1" dirty="0" err="1" smtClean="0">
                <a:solidFill>
                  <a:srgbClr val="002E6E"/>
                </a:solidFill>
              </a:rPr>
              <a:t>MyRotary</a:t>
            </a:r>
            <a:endParaRPr lang="de-AT" sz="3200" b="1" dirty="0" smtClean="0">
              <a:solidFill>
                <a:srgbClr val="002E6E"/>
              </a:solidFill>
            </a:endParaRPr>
          </a:p>
          <a:p>
            <a:pPr marL="723900" indent="-450850" defTabSz="900113">
              <a:buBlip>
                <a:blip r:embed="rId3"/>
              </a:buBlip>
            </a:pPr>
            <a:endParaRPr lang="de-AT" sz="3200" b="1" dirty="0" smtClean="0">
              <a:solidFill>
                <a:srgbClr val="002E6E"/>
              </a:solidFill>
            </a:endParaRPr>
          </a:p>
          <a:p>
            <a:pPr marL="723900" indent="-450850" defTabSz="900113">
              <a:buBlip>
                <a:blip r:embed="rId3"/>
              </a:buBlip>
            </a:pPr>
            <a:r>
              <a:rPr lang="de-AT" sz="3200" b="1" dirty="0" smtClean="0">
                <a:solidFill>
                  <a:srgbClr val="002E6E"/>
                </a:solidFill>
              </a:rPr>
              <a:t> Rotary Club Central Ziele eintragen</a:t>
            </a:r>
          </a:p>
          <a:p>
            <a:pPr marL="450850" defTabSz="900113"/>
            <a:endParaRPr lang="de-DE" sz="28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41" y="48053"/>
            <a:ext cx="864096" cy="5801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de-AT" dirty="0" smtClean="0"/>
              <a:t>Text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37" y="37174"/>
            <a:ext cx="864096" cy="580129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34585" t="10655" r="32762" b="35407"/>
          <a:stretch>
            <a:fillRect/>
          </a:stretch>
        </p:blipFill>
        <p:spPr bwMode="auto">
          <a:xfrm>
            <a:off x="2699792" y="1412776"/>
            <a:ext cx="37216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971600" y="4941168"/>
            <a:ext cx="7344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 Town Program</a:t>
            </a:r>
            <a:endParaRPr lang="de-DE" sz="20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 Laurenz </a:t>
            </a: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Maresch</a:t>
            </a:r>
          </a:p>
          <a:p>
            <a:pPr algn="ctr"/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</a:t>
            </a:r>
            <a:r>
              <a:rPr lang="de-DE" sz="2400" b="1" baseline="-25000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- 25. März 2017, </a:t>
            </a:r>
            <a:r>
              <a:rPr lang="de-DE" sz="24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Schladming</a:t>
            </a:r>
            <a:endParaRPr lang="de-DE" sz="2400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99592" y="76470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</a:t>
            </a:r>
            <a:r>
              <a:rPr lang="de-DE" sz="32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Olympics</a:t>
            </a: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Winter Games 2017</a:t>
            </a:r>
            <a:endParaRPr lang="de-DE" sz="3200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0932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399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21" y="75689"/>
            <a:ext cx="864096" cy="580129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9408" t="27188" r="29018" b="6250"/>
          <a:stretch>
            <a:fillRect/>
          </a:stretch>
        </p:blipFill>
        <p:spPr bwMode="auto">
          <a:xfrm>
            <a:off x="179512" y="1124744"/>
            <a:ext cx="864893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1259632" y="18864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</a:t>
            </a:r>
            <a:r>
              <a:rPr lang="de-DE" sz="24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Olympics</a:t>
            </a:r>
            <a:r>
              <a:rPr lang="de-DE" sz="2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Winter Games 2017</a:t>
            </a:r>
            <a:endParaRPr lang="de-DE" sz="2400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399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21" y="75689"/>
            <a:ext cx="864096" cy="580129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 dirty="0"/>
          </a:p>
        </p:txBody>
      </p:sp>
      <p:pic>
        <p:nvPicPr>
          <p:cNvPr id="51203" name="Picture 3" descr="C:\Users\Administrator\Pictures\MP Navigator EX\2015_10_14\Letter of Intent_Special Olympics.jpg"/>
          <p:cNvPicPr>
            <a:picLocks noChangeAspect="1" noChangeArrowheads="1"/>
          </p:cNvPicPr>
          <p:nvPr/>
        </p:nvPicPr>
        <p:blipFill>
          <a:blip r:embed="rId3" cstate="print"/>
          <a:srcRect l="8988" r="12647" b="79634"/>
          <a:stretch>
            <a:fillRect/>
          </a:stretch>
        </p:blipFill>
        <p:spPr bwMode="auto">
          <a:xfrm>
            <a:off x="395536" y="1844824"/>
            <a:ext cx="8492829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399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74" y="89336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1052736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Mitgliedschaftsentwicklung</a:t>
            </a:r>
            <a:endParaRPr lang="de-DE" sz="24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</a:pPr>
            <a:endParaRPr lang="de-DE" sz="2400" dirty="0" smtClean="0">
              <a:solidFill>
                <a:srgbClr val="002E6E"/>
              </a:solidFill>
            </a:endParaRPr>
          </a:p>
          <a:p>
            <a:pPr marL="273050" indent="-273050"/>
            <a:r>
              <a:rPr lang="de-AT" sz="3200" b="1" dirty="0" smtClean="0">
                <a:solidFill>
                  <a:srgbClr val="002E6E"/>
                </a:solidFill>
              </a:rPr>
              <a:t>Netto</a:t>
            </a:r>
            <a:r>
              <a:rPr lang="de-AT" sz="2800" b="1" dirty="0" smtClean="0">
                <a:solidFill>
                  <a:srgbClr val="002E6E"/>
                </a:solidFill>
              </a:rPr>
              <a:t>:</a:t>
            </a:r>
          </a:p>
          <a:p>
            <a:pPr marL="273050" indent="-273050"/>
            <a:endParaRPr lang="de-AT" sz="2000" b="1" dirty="0" smtClean="0">
              <a:solidFill>
                <a:srgbClr val="002E6E"/>
              </a:solidFill>
            </a:endParaRPr>
          </a:p>
          <a:p>
            <a:pPr marL="273050" lvl="1" indent="-273050">
              <a:buBlip>
                <a:blip r:embed="rId3"/>
              </a:buBlip>
            </a:pPr>
            <a:r>
              <a:rPr lang="de-AT" sz="2800" b="1" dirty="0" smtClean="0">
                <a:solidFill>
                  <a:srgbClr val="002E6E"/>
                </a:solidFill>
              </a:rPr>
              <a:t>   50 Mitglieder + 1</a:t>
            </a:r>
          </a:p>
          <a:p>
            <a:pPr marL="273050" lvl="1" indent="-273050">
              <a:buBlip>
                <a:blip r:embed="rId3"/>
              </a:buBlip>
            </a:pPr>
            <a:r>
              <a:rPr lang="de-AT" sz="2800" b="1" dirty="0" smtClean="0">
                <a:solidFill>
                  <a:srgbClr val="002E6E"/>
                </a:solidFill>
              </a:rPr>
              <a:t>   51 Mitglieder + 2</a:t>
            </a:r>
          </a:p>
          <a:p>
            <a:pPr marL="273050" lvl="1" indent="-273050">
              <a:buBlip>
                <a:blip r:embed="rId3"/>
              </a:buBlip>
            </a:pPr>
            <a:r>
              <a:rPr lang="de-AT" sz="2800" b="1" dirty="0" smtClean="0">
                <a:solidFill>
                  <a:srgbClr val="002E6E"/>
                </a:solidFill>
              </a:rPr>
              <a:t> 100 Mitglieder + 3</a:t>
            </a:r>
          </a:p>
          <a:p>
            <a:pPr marL="273050" indent="-273050">
              <a:buBlip>
                <a:blip r:embed="rId3"/>
              </a:buBlip>
            </a:pPr>
            <a:endParaRPr lang="de-AT" sz="2400" b="1" i="1" dirty="0" smtClean="0">
              <a:solidFill>
                <a:srgbClr val="002E6E"/>
              </a:solidFill>
            </a:endParaRPr>
          </a:p>
          <a:p>
            <a:pPr marL="273050" indent="-273050">
              <a:buBlip>
                <a:blip r:embed="rId3"/>
              </a:buBlip>
            </a:pPr>
            <a:r>
              <a:rPr lang="de-AT" sz="2800" b="1" dirty="0" smtClean="0">
                <a:solidFill>
                  <a:srgbClr val="002E6E"/>
                </a:solidFill>
              </a:rPr>
              <a:t> 50% des Himmels</a:t>
            </a:r>
          </a:p>
          <a:p>
            <a:pPr marL="273050" indent="-273050">
              <a:buBlip>
                <a:blip r:embed="rId3"/>
              </a:buBlip>
            </a:pPr>
            <a:endParaRPr lang="de-AT" sz="2800" b="1" dirty="0" smtClean="0">
              <a:solidFill>
                <a:srgbClr val="002E6E"/>
              </a:solidFill>
            </a:endParaRPr>
          </a:p>
          <a:p>
            <a:pPr marL="273050" indent="-273050">
              <a:buBlip>
                <a:blip r:embed="rId3"/>
              </a:buBlip>
            </a:pPr>
            <a:r>
              <a:rPr lang="de-AT" sz="2800" b="1" dirty="0" smtClean="0">
                <a:solidFill>
                  <a:srgbClr val="002E6E"/>
                </a:solidFill>
              </a:rPr>
              <a:t> Clubneugründungen</a:t>
            </a:r>
          </a:p>
          <a:p>
            <a:pPr>
              <a:buClr>
                <a:srgbClr val="002E6E"/>
              </a:buClr>
            </a:pPr>
            <a:endParaRPr lang="de-DE" sz="3200" dirty="0" smtClean="0">
              <a:solidFill>
                <a:srgbClr val="002E6E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de-AT" dirty="0" smtClean="0"/>
              <a:t>Text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49" y="49393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1600" y="5589240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 2015/16 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Ravindran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Vanathy</a:t>
            </a:r>
            <a:endParaRPr lang="de-DE" sz="28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 2015/16 Gerhard Hellmann &amp; </a:t>
            </a:r>
            <a:r>
              <a:rPr lang="de-DE" sz="28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Silda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28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800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Daten\Eigene Dateien\Rotary\Be a gift to the world.png"/>
          <p:cNvPicPr>
            <a:picLocks noChangeAspect="1" noChangeArrowheads="1"/>
          </p:cNvPicPr>
          <p:nvPr/>
        </p:nvPicPr>
        <p:blipFill>
          <a:blip r:embed="rId3" cstate="print">
            <a:lum bright="38000"/>
          </a:blip>
          <a:srcRect b="21978"/>
          <a:stretch>
            <a:fillRect/>
          </a:stretch>
        </p:blipFill>
        <p:spPr bwMode="auto">
          <a:xfrm>
            <a:off x="-137463" y="692696"/>
            <a:ext cx="9281463" cy="4861958"/>
          </a:xfrm>
          <a:prstGeom prst="rect">
            <a:avLst/>
          </a:prstGeom>
          <a:noFill/>
        </p:spPr>
      </p:pic>
      <p:pic>
        <p:nvPicPr>
          <p:cNvPr id="6" name="Picture 2" descr="C:\Daten\Eigene Dateien\Rotary\RI K.R. Ravi Ravindran\Foto mit Weltpräsident Ravi.jpg"/>
          <p:cNvPicPr>
            <a:picLocks noChangeAspect="1" noChangeArrowheads="1"/>
          </p:cNvPicPr>
          <p:nvPr/>
        </p:nvPicPr>
        <p:blipFill>
          <a:blip r:embed="rId4" cstate="print"/>
          <a:srcRect l="10510" r="7746"/>
          <a:stretch>
            <a:fillRect/>
          </a:stretch>
        </p:blipFill>
        <p:spPr bwMode="auto">
          <a:xfrm>
            <a:off x="2267744" y="1052736"/>
            <a:ext cx="4831402" cy="3940269"/>
          </a:xfrm>
          <a:prstGeom prst="rect">
            <a:avLst/>
          </a:prstGeom>
          <a:noFill/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399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74" y="89336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980728"/>
            <a:ext cx="79208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Distriktkonferenz</a:t>
            </a: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</a:p>
          <a:p>
            <a:pPr algn="ctr"/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Bruck/Mur </a:t>
            </a:r>
            <a:endParaRPr lang="de-DE" sz="2400" dirty="0" smtClean="0">
              <a:solidFill>
                <a:srgbClr val="002E6E"/>
              </a:solidFill>
            </a:endParaRPr>
          </a:p>
          <a:p>
            <a:pPr marL="273050" indent="-273050"/>
            <a:endParaRPr lang="de-AT" sz="2000" b="1" dirty="0" smtClean="0">
              <a:solidFill>
                <a:srgbClr val="002E6E"/>
              </a:solidFill>
            </a:endParaRPr>
          </a:p>
          <a:p>
            <a:pPr marL="273050" lvl="1" indent="-273050">
              <a:buBlip>
                <a:blip r:embed="rId3"/>
              </a:buBlip>
            </a:pPr>
            <a:r>
              <a:rPr lang="de-AT" sz="2800" b="1" dirty="0" smtClean="0">
                <a:solidFill>
                  <a:srgbClr val="002E6E"/>
                </a:solidFill>
              </a:rPr>
              <a:t> Dank an den </a:t>
            </a:r>
            <a:r>
              <a:rPr lang="de-AT" sz="2800" b="1" dirty="0" err="1" smtClean="0">
                <a:solidFill>
                  <a:srgbClr val="002E6E"/>
                </a:solidFill>
              </a:rPr>
              <a:t>Governor</a:t>
            </a:r>
            <a:endParaRPr lang="de-AT" sz="2800" b="1" dirty="0" smtClean="0">
              <a:solidFill>
                <a:srgbClr val="002E6E"/>
              </a:solidFill>
            </a:endParaRPr>
          </a:p>
          <a:p>
            <a:pPr marL="273050" lvl="1" indent="-273050">
              <a:buBlip>
                <a:blip r:embed="rId3"/>
              </a:buBlip>
            </a:pPr>
            <a:r>
              <a:rPr lang="de-AT" sz="2800" b="1" dirty="0" smtClean="0">
                <a:solidFill>
                  <a:srgbClr val="002E6E"/>
                </a:solidFill>
              </a:rPr>
              <a:t> 10. und 11. Juni 2016</a:t>
            </a:r>
            <a:endParaRPr lang="de-DE" sz="3200" dirty="0" smtClean="0">
              <a:solidFill>
                <a:srgbClr val="002E6E"/>
              </a:solidFill>
            </a:endParaRPr>
          </a:p>
        </p:txBody>
      </p:sp>
      <p:pic>
        <p:nvPicPr>
          <p:cNvPr id="52226" name="Picture 2" descr="http://www.freizeitinfo.at/images/offers/1188671223-Bruck_Kornmesserhau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962">
            <a:off x="880700" y="3798509"/>
            <a:ext cx="3625212" cy="2410277"/>
          </a:xfrm>
          <a:prstGeom prst="rect">
            <a:avLst/>
          </a:prstGeom>
          <a:noFill/>
        </p:spPr>
      </p:pic>
      <p:pic>
        <p:nvPicPr>
          <p:cNvPr id="52230" name="Picture 6" descr="http://s3-media3.fl.yelpcdn.com/bphoto/xbDZDo5p_JMWGcPh6eOjUw/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28498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6" y="84227"/>
            <a:ext cx="864096" cy="580129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31546" t="22266" r="28607" b="30485"/>
          <a:stretch>
            <a:fillRect/>
          </a:stretch>
        </p:blipFill>
        <p:spPr bwMode="auto">
          <a:xfrm>
            <a:off x="1115616" y="1556792"/>
            <a:ext cx="70207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259632" y="83671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sz="4000" b="1" dirty="0" err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</a:t>
            </a:r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  <a:endParaRPr lang="de-DE" sz="4000" b="1" dirty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74" y="89336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785024"/>
            <a:ext cx="79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ShelterBox</a:t>
            </a:r>
          </a:p>
          <a:p>
            <a:pPr algn="ctr"/>
            <a:endParaRPr lang="de-DE" sz="20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89225">
              <a:buBlip>
                <a:blip r:embed="rId3"/>
              </a:buBlip>
            </a:pP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750 €</a:t>
            </a:r>
          </a:p>
          <a:p>
            <a:pPr marL="2689225">
              <a:buBlip>
                <a:blip r:embed="rId3"/>
              </a:buBlip>
            </a:pPr>
            <a:endParaRPr lang="de-DE" sz="20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1.7.2014 – 30.06.2015 113 Boxen – 84.750 €</a:t>
            </a:r>
          </a:p>
          <a:p>
            <a:pPr>
              <a:buBlip>
                <a:blip r:embed="rId3"/>
              </a:buBlip>
            </a:pPr>
            <a:r>
              <a:rPr lang="de-DE" sz="32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1.7.2015 – </a:t>
            </a:r>
            <a:r>
              <a:rPr lang="de-DE" sz="2800" b="1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14.10.2015   48 </a:t>
            </a:r>
            <a:r>
              <a:rPr lang="de-DE" sz="28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Boxen – 36.000 €</a:t>
            </a:r>
            <a:endParaRPr lang="de-DE" sz="32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</a:pPr>
            <a:endParaRPr lang="de-DE" sz="2400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</a:pPr>
            <a:endParaRPr lang="de-DE" sz="3200" dirty="0" smtClean="0">
              <a:solidFill>
                <a:srgbClr val="002E6E"/>
              </a:solidFill>
            </a:endParaRPr>
          </a:p>
        </p:txBody>
      </p:sp>
      <p:pic>
        <p:nvPicPr>
          <p:cNvPr id="31748" name="Picture 4" descr="http://www.mikebeechermusic.co.uk/wp-content/uploads/2014/02/ShelterBox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4538">
            <a:off x="4496724" y="3606534"/>
            <a:ext cx="3985677" cy="2657118"/>
          </a:xfrm>
          <a:prstGeom prst="rect">
            <a:avLst/>
          </a:prstGeom>
          <a:noFill/>
        </p:spPr>
      </p:pic>
      <p:pic>
        <p:nvPicPr>
          <p:cNvPr id="55298" name="Picture 2" descr="http://www.erotarygbi.org/wp-content/uploads/2015/01/Shelterbox-China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8971">
            <a:off x="768038" y="3679576"/>
            <a:ext cx="3303380" cy="2476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25963"/>
          </a:xfrm>
        </p:spPr>
        <p:txBody>
          <a:bodyPr/>
          <a:lstStyle/>
          <a:p>
            <a:pPr algn="ctr"/>
            <a:r>
              <a:rPr lang="de-DE" sz="4400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Diverses</a:t>
            </a:r>
          </a:p>
          <a:p>
            <a:pPr algn="ctr"/>
            <a:endParaRPr lang="de-DE" sz="1800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de-DE" sz="1800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de-DE" sz="1800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endParaRPr lang="de-DE" sz="1800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528763" indent="-546100">
              <a:buBlip>
                <a:blip r:embed="rId2"/>
              </a:buBlip>
            </a:pPr>
            <a:r>
              <a:rPr lang="de-DE" sz="3600" dirty="0" smtClean="0">
                <a:solidFill>
                  <a:srgbClr val="002E6E"/>
                </a:solidFill>
                <a:latin typeface="Arial" charset="0"/>
                <a:cs typeface="Arial" charset="0"/>
              </a:rPr>
              <a:t>Ortstafeln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D6218-79CA-491D-BCE9-52B27F1C5B05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6657" b="18520"/>
          <a:stretch>
            <a:fillRect/>
          </a:stretch>
        </p:blipFill>
        <p:spPr bwMode="auto">
          <a:xfrm rot="5400000">
            <a:off x="4250267" y="2814629"/>
            <a:ext cx="4895920" cy="238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74" y="89336"/>
            <a:ext cx="864096" cy="5801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836712"/>
            <a:ext cx="79208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Diverses</a:t>
            </a:r>
          </a:p>
          <a:p>
            <a:pPr algn="ctr"/>
            <a:endParaRPr lang="de-DE" sz="16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1600" b="1" dirty="0" smtClean="0">
              <a:solidFill>
                <a:srgbClr val="002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r>
              <a:rPr lang="de-DE" sz="3200" dirty="0" smtClean="0">
                <a:solidFill>
                  <a:srgbClr val="002E6E"/>
                </a:solidFill>
              </a:rPr>
              <a:t> </a:t>
            </a:r>
            <a:r>
              <a:rPr lang="de-DE" sz="3200" b="1" dirty="0" err="1" smtClean="0">
                <a:solidFill>
                  <a:srgbClr val="002E6E"/>
                </a:solidFill>
              </a:rPr>
              <a:t>Distriktbroschüre</a:t>
            </a:r>
            <a:endParaRPr lang="de-DE" sz="3200" b="1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endParaRPr lang="de-DE" sz="3200" b="1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r>
              <a:rPr lang="de-DE" sz="3200" b="1" dirty="0" smtClean="0">
                <a:solidFill>
                  <a:srgbClr val="002E6E"/>
                </a:solidFill>
              </a:rPr>
              <a:t> Verfahrenshandbuch</a:t>
            </a:r>
            <a:br>
              <a:rPr lang="de-DE" sz="3200" b="1" dirty="0" smtClean="0">
                <a:solidFill>
                  <a:srgbClr val="002E6E"/>
                </a:solidFill>
              </a:rPr>
            </a:br>
            <a:endParaRPr lang="de-DE" sz="3200" b="1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r>
              <a:rPr lang="de-DE" sz="3200" b="1" dirty="0" smtClean="0">
                <a:solidFill>
                  <a:srgbClr val="002E6E"/>
                </a:solidFill>
              </a:rPr>
              <a:t> Rotary Magazin – neues </a:t>
            </a:r>
            <a:r>
              <a:rPr lang="de-DE" sz="3200" b="1" dirty="0" smtClean="0">
                <a:solidFill>
                  <a:srgbClr val="002E6E"/>
                </a:solidFill>
              </a:rPr>
              <a:t>Format</a:t>
            </a:r>
          </a:p>
          <a:p>
            <a:pPr>
              <a:buClr>
                <a:srgbClr val="002E6E"/>
              </a:buClr>
              <a:buBlip>
                <a:blip r:embed="rId3"/>
              </a:buBlip>
            </a:pPr>
            <a:endParaRPr lang="de-DE" sz="3200" b="1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  <a:buBlip>
                <a:blip r:embed="rId3"/>
              </a:buBlip>
            </a:pPr>
            <a:r>
              <a:rPr lang="de-DE" sz="3200" b="1" dirty="0" smtClean="0">
                <a:solidFill>
                  <a:srgbClr val="002E6E"/>
                </a:solidFill>
              </a:rPr>
              <a:t> </a:t>
            </a:r>
            <a:r>
              <a:rPr lang="de-DE" sz="3200" b="1" dirty="0" err="1" smtClean="0">
                <a:solidFill>
                  <a:srgbClr val="002E6E"/>
                </a:solidFill>
              </a:rPr>
              <a:t>Governorbriefe</a:t>
            </a:r>
            <a:endParaRPr lang="de-DE" sz="3200" b="1" dirty="0" smtClean="0">
              <a:solidFill>
                <a:srgbClr val="002E6E"/>
              </a:solidFill>
            </a:endParaRPr>
          </a:p>
          <a:p>
            <a:pPr>
              <a:buClr>
                <a:srgbClr val="002E6E"/>
              </a:buClr>
            </a:pPr>
            <a:endParaRPr lang="de-DE" sz="3200" b="1" dirty="0" smtClean="0">
              <a:solidFill>
                <a:srgbClr val="002E6E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1800200"/>
          </a:xfrm>
        </p:spPr>
        <p:txBody>
          <a:bodyPr>
            <a:noAutofit/>
          </a:bodyPr>
          <a:lstStyle/>
          <a:p>
            <a:pPr algn="ctr"/>
            <a:r>
              <a:rPr lang="de-DE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Danke für eure Aufmerksamkeit!</a:t>
            </a:r>
          </a:p>
        </p:txBody>
      </p:sp>
      <p:pic>
        <p:nvPicPr>
          <p:cNvPr id="5" name="Picture 3" descr="C:\Daten\Eigene Dateien\Rotary\Logo-neu-Ro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3643139" cy="13688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de-AT" dirty="0" smtClean="0"/>
              <a:t>Text</a:t>
            </a:r>
            <a:endParaRPr lang="de-AT" dirty="0"/>
          </a:p>
        </p:txBody>
      </p:sp>
      <p:pic>
        <p:nvPicPr>
          <p:cNvPr id="9" name="Picture 2" descr="E:\2015-16 Theme + President\2015-16 Theme Logo\EN\T1516-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278937" cy="4215624"/>
          </a:xfrm>
          <a:prstGeom prst="rect">
            <a:avLst/>
          </a:prstGeom>
          <a:noFill/>
        </p:spPr>
      </p:pic>
      <p:pic>
        <p:nvPicPr>
          <p:cNvPr id="10" name="Grafik 2" descr="T1516-D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4869160"/>
            <a:ext cx="2448272" cy="18002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475656" y="127411"/>
            <a:ext cx="5760640" cy="565286"/>
          </a:xfrm>
        </p:spPr>
        <p:txBody>
          <a:bodyPr>
            <a:normAutofit/>
          </a:bodyPr>
          <a:lstStyle/>
          <a:p>
            <a:pPr algn="l"/>
            <a:r>
              <a:rPr lang="de-AT" sz="2000" b="1" dirty="0" smtClean="0"/>
              <a:t>Jahresmotto</a:t>
            </a:r>
            <a:endParaRPr lang="de-AT" sz="2000" b="1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399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  <p:sp>
        <p:nvSpPr>
          <p:cNvPr id="6" name="Titel 4"/>
          <p:cNvSpPr txBox="1">
            <a:spLocks/>
          </p:cNvSpPr>
          <p:nvPr/>
        </p:nvSpPr>
        <p:spPr bwMode="auto">
          <a:xfrm>
            <a:off x="971600" y="0"/>
            <a:ext cx="71093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Distriktgovernor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E6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D1910 2015/16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119675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64000"/>
              <a:buBlip>
                <a:blip r:embed="rId2"/>
              </a:buBlip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2400" b="1" dirty="0" smtClean="0">
                <a:solidFill>
                  <a:srgbClr val="002E6E"/>
                </a:solidFill>
              </a:rPr>
              <a:t>20. Februar 1952 – St. Pölten</a:t>
            </a:r>
            <a:endParaRPr lang="de-DE" sz="2400" b="1" dirty="0" smtClean="0">
              <a:solidFill>
                <a:srgbClr val="002E6E"/>
              </a:solidFill>
              <a:ea typeface="+mj-ea"/>
            </a:endParaRPr>
          </a:p>
          <a:p>
            <a:pPr>
              <a:buSzPct val="164000"/>
              <a:buBlip>
                <a:blip r:embed="rId2"/>
              </a:buBlip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verheiratet mit </a:t>
            </a:r>
            <a:r>
              <a:rPr lang="de-DE" sz="2400" b="1" dirty="0" err="1" smtClean="0">
                <a:solidFill>
                  <a:srgbClr val="002E6E"/>
                </a:solidFill>
                <a:ea typeface="+mj-ea"/>
              </a:rPr>
              <a:t>Silda</a:t>
            </a: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(seit 1982)</a:t>
            </a:r>
          </a:p>
        </p:txBody>
      </p:sp>
      <p:pic>
        <p:nvPicPr>
          <p:cNvPr id="1026" name="Picture 2" descr="C:\Users\Administrator\Pictures\Fotos Governor_Visitenkarten\Hellmann 024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2880320" cy="4303402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17" y="34745"/>
            <a:ext cx="864096" cy="5801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 bwMode="auto">
          <a:xfrm>
            <a:off x="415028" y="0"/>
            <a:ext cx="71093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E6E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184482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endParaRPr lang="de-DE" sz="2400" b="1" dirty="0" smtClean="0">
              <a:solidFill>
                <a:srgbClr val="002E6E"/>
              </a:solidFill>
              <a:ea typeface="+mj-ea"/>
            </a:endParaRPr>
          </a:p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seit März 1992 RC Bruck an der Mur</a:t>
            </a:r>
          </a:p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PP 1994/95 und 2009/10</a:t>
            </a:r>
          </a:p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AG vom 1.7.2011 – 30.6.2014</a:t>
            </a:r>
          </a:p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</a:t>
            </a:r>
            <a:r>
              <a:rPr lang="de-DE" sz="2400" b="1" dirty="0" err="1" smtClean="0">
                <a:solidFill>
                  <a:srgbClr val="002E6E"/>
                </a:solidFill>
                <a:ea typeface="+mj-ea"/>
              </a:rPr>
              <a:t>Governor</a:t>
            </a: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D1910 – ab 1.7.2015</a:t>
            </a:r>
          </a:p>
        </p:txBody>
      </p:sp>
      <p:pic>
        <p:nvPicPr>
          <p:cNvPr id="2050" name="Picture 2" descr="Quelle: Freizeit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3524250" cy="2343150"/>
          </a:xfrm>
          <a:prstGeom prst="rect">
            <a:avLst/>
          </a:prstGeom>
          <a:noFill/>
        </p:spPr>
      </p:pic>
      <p:pic>
        <p:nvPicPr>
          <p:cNvPr id="2051" name="Picture 3" descr="C:\Daten\Eigene Dateien\Rotary\Logo-neu-Rot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836712"/>
            <a:ext cx="3528392" cy="1325737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17" y="34745"/>
            <a:ext cx="864096" cy="5801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de-AT" dirty="0" smtClean="0"/>
              <a:t>Text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13" y="49393"/>
            <a:ext cx="864096" cy="580129"/>
          </a:xfrm>
          <a:prstGeom prst="rect">
            <a:avLst/>
          </a:prstGeom>
        </p:spPr>
      </p:pic>
      <p:pic>
        <p:nvPicPr>
          <p:cNvPr id="1026" name="Picture 2" descr="C:\Users\Administrator\Pictures\Fotos Governor_Visitenkarten\Hellmann 024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67299" y="-10972800"/>
            <a:ext cx="4821457" cy="7203600"/>
          </a:xfrm>
          <a:prstGeom prst="rect">
            <a:avLst/>
          </a:prstGeom>
          <a:noFill/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475656" y="127411"/>
            <a:ext cx="5760640" cy="565286"/>
          </a:xfrm>
        </p:spPr>
        <p:txBody>
          <a:bodyPr>
            <a:normAutofit/>
          </a:bodyPr>
          <a:lstStyle/>
          <a:p>
            <a:pPr algn="l"/>
            <a:r>
              <a:rPr lang="de-AT" sz="2000" b="1" dirty="0" smtClean="0"/>
              <a:t>Selbstverständnis</a:t>
            </a:r>
            <a:endParaRPr lang="de-AT" sz="2000" b="1" dirty="0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1187624" y="1412776"/>
            <a:ext cx="6696744" cy="460851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195736" y="1772816"/>
            <a:ext cx="484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Rotary Clubs</a:t>
            </a:r>
            <a:endParaRPr lang="de-DE" sz="40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285399" y="4715543"/>
            <a:ext cx="2420510" cy="55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DG</a:t>
            </a:r>
            <a:endParaRPr lang="de-DE" sz="28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204716" y="3947458"/>
            <a:ext cx="2743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Distriktteam</a:t>
            </a:r>
            <a:endParaRPr lang="de-DE" sz="2400" b="1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6574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5048" y="404664"/>
            <a:ext cx="85689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endParaRPr lang="de-DE" sz="3200" b="1" dirty="0" smtClean="0">
              <a:solidFill>
                <a:srgbClr val="002E6E"/>
              </a:solidFill>
              <a:ea typeface="+mj-ea"/>
            </a:endParaRPr>
          </a:p>
          <a:p>
            <a:pPr marL="900113"/>
            <a:r>
              <a:rPr lang="de-DE" sz="4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Agenda</a:t>
            </a: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:</a:t>
            </a:r>
          </a:p>
          <a:p>
            <a:pPr marL="1979613" indent="-369888"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</a:rPr>
              <a:t> 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</a:rPr>
              <a:t>Förderung der Jugend – </a:t>
            </a:r>
            <a:br>
              <a:rPr lang="de-DE" sz="2400" b="1" dirty="0" smtClean="0">
                <a:solidFill>
                  <a:srgbClr val="002E6E"/>
                </a:solidFill>
              </a:rPr>
            </a:br>
            <a:r>
              <a:rPr lang="de-DE" sz="2400" b="1" dirty="0" err="1" smtClean="0">
                <a:solidFill>
                  <a:srgbClr val="002E6E"/>
                </a:solidFill>
              </a:rPr>
              <a:t>Interact</a:t>
            </a:r>
            <a:r>
              <a:rPr lang="de-DE" sz="2400" b="1" dirty="0" smtClean="0">
                <a:solidFill>
                  <a:srgbClr val="002E6E"/>
                </a:solidFill>
              </a:rPr>
              <a:t>, </a:t>
            </a:r>
            <a:r>
              <a:rPr lang="de-DE" sz="2400" b="1" dirty="0" err="1" smtClean="0">
                <a:solidFill>
                  <a:srgbClr val="002E6E"/>
                </a:solidFill>
              </a:rPr>
              <a:t>Rotaract</a:t>
            </a:r>
            <a:r>
              <a:rPr lang="de-DE" sz="2400" b="1" dirty="0" smtClean="0">
                <a:solidFill>
                  <a:srgbClr val="002E6E"/>
                </a:solidFill>
              </a:rPr>
              <a:t>, </a:t>
            </a:r>
            <a:r>
              <a:rPr lang="de-DE" sz="2400" b="1" dirty="0" err="1" smtClean="0">
                <a:solidFill>
                  <a:srgbClr val="002E6E"/>
                </a:solidFill>
              </a:rPr>
              <a:t>Rotex</a:t>
            </a:r>
            <a:endParaRPr lang="de-DE" sz="2400" b="1" dirty="0" smtClean="0">
              <a:solidFill>
                <a:srgbClr val="002E6E"/>
              </a:solidFill>
            </a:endParaRP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</a:rPr>
              <a:t>Bridge </a:t>
            </a:r>
            <a:r>
              <a:rPr lang="de-DE" sz="2400" b="1" dirty="0" err="1" smtClean="0">
                <a:solidFill>
                  <a:srgbClr val="002E6E"/>
                </a:solidFill>
              </a:rPr>
              <a:t>to</a:t>
            </a:r>
            <a:r>
              <a:rPr lang="de-DE" sz="2400" b="1" dirty="0" smtClean="0">
                <a:solidFill>
                  <a:srgbClr val="002E6E"/>
                </a:solidFill>
              </a:rPr>
              <a:t> </a:t>
            </a:r>
            <a:r>
              <a:rPr lang="de-DE" sz="2400" b="1" dirty="0" err="1" smtClean="0">
                <a:solidFill>
                  <a:srgbClr val="002E6E"/>
                </a:solidFill>
              </a:rPr>
              <a:t>Bosnia</a:t>
            </a:r>
            <a:r>
              <a:rPr lang="de-DE" sz="2400" b="1" dirty="0" smtClean="0">
                <a:solidFill>
                  <a:srgbClr val="002E6E"/>
                </a:solidFill>
              </a:rPr>
              <a:t> </a:t>
            </a:r>
            <a:r>
              <a:rPr lang="de-DE" sz="2400" b="1" dirty="0" err="1" smtClean="0">
                <a:solidFill>
                  <a:srgbClr val="002E6E"/>
                </a:solidFill>
              </a:rPr>
              <a:t>and</a:t>
            </a:r>
            <a:r>
              <a:rPr lang="de-DE" sz="2400" b="1" dirty="0" smtClean="0">
                <a:solidFill>
                  <a:srgbClr val="002E6E"/>
                </a:solidFill>
              </a:rPr>
              <a:t> </a:t>
            </a:r>
            <a:r>
              <a:rPr lang="de-DE" sz="2400" b="1" dirty="0" err="1" smtClean="0">
                <a:solidFill>
                  <a:srgbClr val="002E6E"/>
                </a:solidFill>
              </a:rPr>
              <a:t>Herzegovina</a:t>
            </a:r>
            <a:endParaRPr lang="de-DE" sz="2400" b="1" dirty="0" smtClean="0">
              <a:solidFill>
                <a:srgbClr val="002E6E"/>
              </a:solidFill>
              <a:ea typeface="+mj-ea"/>
            </a:endParaRP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The Rotary </a:t>
            </a:r>
            <a:r>
              <a:rPr lang="de-DE" sz="2400" b="1" dirty="0" err="1" smtClean="0">
                <a:solidFill>
                  <a:srgbClr val="002E6E"/>
                </a:solidFill>
                <a:ea typeface="+mj-ea"/>
              </a:rPr>
              <a:t>Foundation</a:t>
            </a: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(TRF)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Polio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err="1" smtClean="0">
                <a:solidFill>
                  <a:srgbClr val="002E6E"/>
                </a:solidFill>
                <a:ea typeface="+mj-ea"/>
              </a:rPr>
              <a:t>My</a:t>
            </a: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Rotary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Special </a:t>
            </a:r>
            <a:r>
              <a:rPr lang="de-DE" sz="2400" b="1" dirty="0" err="1" smtClean="0">
                <a:solidFill>
                  <a:srgbClr val="002E6E"/>
                </a:solidFill>
                <a:ea typeface="+mj-ea"/>
              </a:rPr>
              <a:t>Olympics</a:t>
            </a: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Winter Games 2017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Mitgliedschaftsentwicklung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err="1" smtClean="0">
                <a:solidFill>
                  <a:srgbClr val="002E6E"/>
                </a:solidFill>
                <a:ea typeface="+mj-ea"/>
              </a:rPr>
              <a:t>Distriktkonferenz</a:t>
            </a: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 Bruck/Mur 2016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err="1" smtClean="0">
                <a:solidFill>
                  <a:srgbClr val="002E6E"/>
                </a:solidFill>
                <a:ea typeface="+mj-ea"/>
              </a:rPr>
              <a:t>Convention</a:t>
            </a:r>
            <a:endParaRPr lang="de-DE" sz="2400" b="1" dirty="0" smtClean="0">
              <a:solidFill>
                <a:srgbClr val="002E6E"/>
              </a:solidFill>
              <a:ea typeface="+mj-ea"/>
            </a:endParaRP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ShelterBox</a:t>
            </a:r>
          </a:p>
          <a:p>
            <a:pPr marL="1979613" indent="-369888">
              <a:buBlip>
                <a:blip r:embed="rId2"/>
              </a:buBlip>
              <a:tabLst>
                <a:tab pos="355600" algn="l"/>
              </a:tabLst>
            </a:pPr>
            <a:r>
              <a:rPr lang="de-DE" sz="2400" b="1" dirty="0" smtClean="0">
                <a:solidFill>
                  <a:srgbClr val="002E6E"/>
                </a:solidFill>
                <a:ea typeface="+mj-ea"/>
              </a:rPr>
              <a:t>Diverses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65" y="62041"/>
            <a:ext cx="864096" cy="5801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DA1F3-F260-438F-8501-051F7C9C743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063764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endParaRPr lang="de-DE" sz="3200" b="1" dirty="0" smtClean="0">
              <a:solidFill>
                <a:srgbClr val="002E6E"/>
              </a:solidFill>
              <a:ea typeface="+mj-ea"/>
            </a:endParaRPr>
          </a:p>
          <a:p>
            <a:pPr marL="900113"/>
            <a:r>
              <a:rPr lang="de-DE" sz="44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Jugend Multi-Distrikt</a:t>
            </a:r>
            <a:r>
              <a:rPr lang="de-DE" sz="3600" b="1" dirty="0" smtClean="0">
                <a:solidFill>
                  <a:srgbClr val="002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:</a:t>
            </a:r>
          </a:p>
          <a:p>
            <a:pPr marL="1077913"/>
            <a:endParaRPr lang="de-DE" sz="1600" b="1" dirty="0" smtClean="0">
              <a:solidFill>
                <a:srgbClr val="002E6E"/>
              </a:solidFill>
              <a:ea typeface="+mj-ea"/>
            </a:endParaRPr>
          </a:p>
          <a:p>
            <a:pPr marL="1160463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2800" b="1" dirty="0" smtClean="0">
                <a:solidFill>
                  <a:srgbClr val="002E6E"/>
                </a:solidFill>
              </a:rPr>
              <a:t>Grundsatzentscheidung</a:t>
            </a:r>
          </a:p>
          <a:p>
            <a:pPr marL="1160463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2800" b="1" dirty="0" smtClean="0">
                <a:solidFill>
                  <a:srgbClr val="002E6E"/>
                </a:solidFill>
              </a:rPr>
              <a:t>Jugendaustausch – Long &amp; Short Term</a:t>
            </a:r>
          </a:p>
          <a:p>
            <a:pPr marL="1160463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2800" b="1" dirty="0" smtClean="0">
                <a:solidFill>
                  <a:srgbClr val="002E6E"/>
                </a:solidFill>
              </a:rPr>
              <a:t>Camps</a:t>
            </a:r>
          </a:p>
          <a:p>
            <a:pPr marL="1160463" indent="-355600">
              <a:lnSpc>
                <a:spcPct val="150000"/>
              </a:lnSpc>
              <a:buBlip>
                <a:blip r:embed="rId2"/>
              </a:buBlip>
              <a:tabLst>
                <a:tab pos="355600" algn="l"/>
              </a:tabLst>
            </a:pPr>
            <a:r>
              <a:rPr lang="de-DE" sz="2800" b="1" dirty="0" smtClean="0">
                <a:solidFill>
                  <a:srgbClr val="002E6E"/>
                </a:solidFill>
              </a:rPr>
              <a:t>RYLA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41"/>
            <a:ext cx="864096" cy="5801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Bildschirmpräsentation (4:3)</PresentationFormat>
  <Paragraphs>238</Paragraphs>
  <Slides>35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Larissa-Design</vt:lpstr>
      <vt:lpstr>Folie 1</vt:lpstr>
      <vt:lpstr>Folie 2</vt:lpstr>
      <vt:lpstr>Folie 3</vt:lpstr>
      <vt:lpstr>Jahresmotto</vt:lpstr>
      <vt:lpstr>Folie 5</vt:lpstr>
      <vt:lpstr>Folie 6</vt:lpstr>
      <vt:lpstr>Selbstverständnis</vt:lpstr>
      <vt:lpstr>Folie 8</vt:lpstr>
      <vt:lpstr>Folie 9</vt:lpstr>
      <vt:lpstr>Folie 10</vt:lpstr>
      <vt:lpstr>Folie 11</vt:lpstr>
      <vt:lpstr>Was haben diese Herren gemeinsam?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Regele</dc:creator>
  <cp:lastModifiedBy>EDV</cp:lastModifiedBy>
  <cp:revision>185</cp:revision>
  <dcterms:created xsi:type="dcterms:W3CDTF">2014-02-04T09:33:59Z</dcterms:created>
  <dcterms:modified xsi:type="dcterms:W3CDTF">2016-01-09T08:58:35Z</dcterms:modified>
</cp:coreProperties>
</file>